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3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5143500" cx="9144000"/>
  <p:notesSz cx="6858000" cy="9144000"/>
  <p:embeddedFontLst>
    <p:embeddedFont>
      <p:font typeface="Economica"/>
      <p:regular r:id="rId62"/>
      <p:bold r:id="rId63"/>
      <p:italic r:id="rId64"/>
      <p:boldItalic r:id="rId65"/>
    </p:embeddedFont>
    <p:embeddedFont>
      <p:font typeface="Amatic SC"/>
      <p:regular r:id="rId66"/>
      <p:bold r:id="rId67"/>
    </p:embeddedFont>
    <p:embeddedFont>
      <p:font typeface="Source Code Pro"/>
      <p:regular r:id="rId68"/>
      <p:bold r:id="rId69"/>
    </p:embeddedFont>
    <p:embeddedFont>
      <p:font typeface="Palatino Linotype"/>
      <p:regular r:id="rId70"/>
      <p:bold r:id="rId71"/>
      <p:italic r:id="rId72"/>
      <p:boldItalic r:id="rId73"/>
    </p:embeddedFont>
    <p:embeddedFont>
      <p:font typeface="Tahoma"/>
      <p:regular r:id="rId74"/>
      <p:bold r:id="rId75"/>
    </p:embeddedFont>
    <p:embeddedFont>
      <p:font typeface="Bodoni"/>
      <p:regular r:id="rId76"/>
      <p:bold r:id="rId77"/>
      <p:italic r:id="rId78"/>
      <p:boldItalic r:id="rId79"/>
    </p:embeddedFont>
    <p:embeddedFont>
      <p:font typeface="Open Sans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3" Type="http://schemas.openxmlformats.org/officeDocument/2006/relationships/font" Target="fonts/OpenSans-boldItalic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OpenSans-regular.fntdata"/><Relationship Id="rId82" Type="http://schemas.openxmlformats.org/officeDocument/2006/relationships/font" Target="fonts/OpenSans-italic.fntdata"/><Relationship Id="rId81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PalatinoLinotype-boldItalic.fntdata"/><Relationship Id="rId72" Type="http://schemas.openxmlformats.org/officeDocument/2006/relationships/font" Target="fonts/PalatinoLinotype-italic.fntdata"/><Relationship Id="rId31" Type="http://schemas.openxmlformats.org/officeDocument/2006/relationships/slide" Target="slides/slide26.xml"/><Relationship Id="rId75" Type="http://schemas.openxmlformats.org/officeDocument/2006/relationships/font" Target="fonts/Tahoma-bold.fntdata"/><Relationship Id="rId30" Type="http://schemas.openxmlformats.org/officeDocument/2006/relationships/slide" Target="slides/slide25.xml"/><Relationship Id="rId74" Type="http://schemas.openxmlformats.org/officeDocument/2006/relationships/font" Target="fonts/Tahoma-regular.fntdata"/><Relationship Id="rId33" Type="http://schemas.openxmlformats.org/officeDocument/2006/relationships/slide" Target="slides/slide28.xml"/><Relationship Id="rId77" Type="http://schemas.openxmlformats.org/officeDocument/2006/relationships/font" Target="fonts/Bodoni-bold.fntdata"/><Relationship Id="rId32" Type="http://schemas.openxmlformats.org/officeDocument/2006/relationships/slide" Target="slides/slide27.xml"/><Relationship Id="rId76" Type="http://schemas.openxmlformats.org/officeDocument/2006/relationships/font" Target="fonts/Bodoni-regular.fntdata"/><Relationship Id="rId35" Type="http://schemas.openxmlformats.org/officeDocument/2006/relationships/slide" Target="slides/slide30.xml"/><Relationship Id="rId79" Type="http://schemas.openxmlformats.org/officeDocument/2006/relationships/font" Target="fonts/Bodoni-boldItalic.fntdata"/><Relationship Id="rId34" Type="http://schemas.openxmlformats.org/officeDocument/2006/relationships/slide" Target="slides/slide29.xml"/><Relationship Id="rId78" Type="http://schemas.openxmlformats.org/officeDocument/2006/relationships/font" Target="fonts/Bodoni-italic.fntdata"/><Relationship Id="rId71" Type="http://schemas.openxmlformats.org/officeDocument/2006/relationships/font" Target="fonts/PalatinoLinotype-bold.fntdata"/><Relationship Id="rId70" Type="http://schemas.openxmlformats.org/officeDocument/2006/relationships/font" Target="fonts/PalatinoLinotype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Economica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Economica-italic.fntdata"/><Relationship Id="rId63" Type="http://schemas.openxmlformats.org/officeDocument/2006/relationships/font" Target="fonts/Economica-bold.fntdata"/><Relationship Id="rId22" Type="http://schemas.openxmlformats.org/officeDocument/2006/relationships/slide" Target="slides/slide17.xml"/><Relationship Id="rId66" Type="http://schemas.openxmlformats.org/officeDocument/2006/relationships/font" Target="fonts/AmaticSC-regular.fntdata"/><Relationship Id="rId21" Type="http://schemas.openxmlformats.org/officeDocument/2006/relationships/slide" Target="slides/slide16.xml"/><Relationship Id="rId65" Type="http://schemas.openxmlformats.org/officeDocument/2006/relationships/font" Target="fonts/Economica-boldItalic.fntdata"/><Relationship Id="rId24" Type="http://schemas.openxmlformats.org/officeDocument/2006/relationships/slide" Target="slides/slide19.xml"/><Relationship Id="rId68" Type="http://schemas.openxmlformats.org/officeDocument/2006/relationships/font" Target="fonts/SourceCodePro-regular.fntdata"/><Relationship Id="rId23" Type="http://schemas.openxmlformats.org/officeDocument/2006/relationships/slide" Target="slides/slide18.xml"/><Relationship Id="rId67" Type="http://schemas.openxmlformats.org/officeDocument/2006/relationships/font" Target="fonts/AmaticSC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SourceCodePro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FALSE: Water is composed of two elements, Hydrogen and Oxygen. </a:t>
            </a: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 Hydroge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n + 1 Oxygen = H2O.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FALSE: Nearly</a:t>
            </a: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97%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 of the world’s water is salty or otherwise undrinkable. Another 2% is locked in ice caps and glaciers. That leaves just 1% for all of humanity’s needs — all its agricultural, residential, manufacturing, community, and personal needs.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False: 75%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 of the human brain is water and </a:t>
            </a: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75%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 of a living tree is water.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False: 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A person can live about a month without food, but </a:t>
            </a: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less than a week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 without water.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False: Frozen water (ice) is</a:t>
            </a:r>
            <a:r>
              <a:rPr b="1" lang="en" sz="100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lighter </a:t>
            </a:r>
            <a:r>
              <a:rPr b="1"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than water, which is why ice floats in water.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00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False: Water expands by</a:t>
            </a:r>
            <a:r>
              <a:rPr b="1"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9%</a:t>
            </a: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 when it freezes.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, text on left, text on righ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0" type="dt"/>
          </p:nvPr>
        </p:nvSpPr>
        <p:spPr>
          <a:xfrm>
            <a:off x="457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2744012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2" name="Shape 62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3" name="Shape 63"/>
          <p:cNvSpPr txBox="1"/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 flipH="1">
            <a:off x="7595937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8" name="Shape 68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9" name="Shape 79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4" name="Shape 9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Shape 95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265500" y="2769000"/>
            <a:ext cx="4045200" cy="157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457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1" type="ftr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6553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AndTwoObj">
  <p:cSld name="Title, Content, and 2 Conte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2" type="body"/>
          </p:nvPr>
        </p:nvSpPr>
        <p:spPr>
          <a:xfrm>
            <a:off x="4648200" y="1200150"/>
            <a:ext cx="4038600" cy="16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3" type="body"/>
          </p:nvPr>
        </p:nvSpPr>
        <p:spPr>
          <a:xfrm>
            <a:off x="4648200" y="2953940"/>
            <a:ext cx="40386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0" type="dt"/>
          </p:nvPr>
        </p:nvSpPr>
        <p:spPr>
          <a:xfrm>
            <a:off x="457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1" type="ftr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6553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drive.google.com/file/d/0ByHldf12ABm2bTdwZE5BMHpubWM/view" TargetMode="External"/><Relationship Id="rId4" Type="http://schemas.openxmlformats.org/officeDocument/2006/relationships/image" Target="../media/image1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rive.google.com/file/d/0ByHldf12ABm2VGNNYjJNalBVa28/view" TargetMode="External"/><Relationship Id="rId4" Type="http://schemas.openxmlformats.org/officeDocument/2006/relationships/image" Target="../media/image1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rive.google.com/file/d/0ByHldf12ABm2T3M3NmdBcFo4ZTA/view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rive.google.com/file/d/0ByHldf12ABm2WjItMG5EZlpVcmM/view" TargetMode="Externa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Water For Survival, Day 1</a:t>
            </a:r>
          </a:p>
        </p:txBody>
      </p:sp>
      <p:sp>
        <p:nvSpPr>
          <p:cNvPr id="128" name="Shape 128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STEAM Camp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International School of Aruba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Water: Fact or Fiction</a:t>
            </a:r>
          </a:p>
        </p:txBody>
      </p:sp>
      <p:sp>
        <p:nvSpPr>
          <p:cNvPr id="181" name="Shape 181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United States Environmental Protection Agency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There is the same amount of water on Earth as there was when the Earth was formed. The water from your faucet could contain molecules that dinosaurs drank.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Water is composed of two elements, Hydrogen and Oxygen. 1 Hydrogen + 2 Oxygen = H2O.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Nearly 75% of the world’s water is salty or otherwise undrinkable.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Water regulates the Earth’s temperature. It also regulates the temperature of the human body, carries nutrients and oxygen to cells, cushions joints, protects organs and tissues, and removes wastes.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50% of the human brain is water and 50% of a living tree is water.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 person can live about a month without food, and live 2 weeks without water.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Water is part of a deeply interconnected system. What we pour on the ground ends up in our water, and what we spew into the sky ends up in our water.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average total home water use for each person in the U.S. is about 50 gallons a day.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Frozen water (ice) is heavier than water, which is why ice floats in water.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Schedule for Today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093850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9:20AM - 9:35AM		Setting the Stage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9:35AM – 9:55AM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Fact or Fiction Activity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9:55AM - 10:15AM		How Much Water Activity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10:15AM – 10:30AM		Break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10:30AM – 11:00AM		Ecosystem Introduction</a:t>
            </a:r>
          </a:p>
          <a:p>
            <a:pPr lvl="0" marR="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R="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11:00AM – 11:30AM		Cyber Investigation: Make a Mangrove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11:30AM – 12:20PM		Lunch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12:20AM – 1:40PM		Engineering Challenge: Terrarium Aquarium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1:40PM – 1:50PM		Clean Up &amp; Reflection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1:50PM - 2:00PM 		Dismiss to Buses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True or False?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Water expands by 25% when it freezes.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en" sz="6000">
                <a:solidFill>
                  <a:srgbClr val="444444"/>
                </a:solidFill>
                <a:latin typeface="Bodoni"/>
                <a:ea typeface="Bodoni"/>
                <a:cs typeface="Bodoni"/>
                <a:sym typeface="Bodoni"/>
              </a:rPr>
              <a:t>https://goo.gl/RDxfw1</a:t>
            </a:r>
          </a:p>
        </p:txBody>
      </p:sp>
      <p:sp>
        <p:nvSpPr>
          <p:cNvPr id="247" name="Shape 24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How Many Gallons Of 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Water Does It Take?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Matching Activity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 Minute Break!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>
            <p:ph idx="1" type="subTitle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400"/>
            <a:ext cx="9095700" cy="51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>
            <p:ph type="ctrTitle"/>
          </p:nvPr>
        </p:nvSpPr>
        <p:spPr>
          <a:xfrm>
            <a:off x="6096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orben"/>
              <a:buNone/>
            </a:pPr>
            <a:r>
              <a:rPr i="0" lang="en" sz="6000" u="none" cap="none" strike="noStrike">
                <a:solidFill>
                  <a:srgbClr val="FFFFFF"/>
                </a:solidFill>
              </a:rPr>
              <a:t>WHAT ARE ECOSYSTEMS?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6000">
                <a:solidFill>
                  <a:schemeClr val="dk2"/>
                </a:solidFill>
              </a:rPr>
              <a:t>Where Things Live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Living things need a place to live and grow.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958825"/>
            <a:ext cx="2286000" cy="20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0" y="3852025"/>
            <a:ext cx="27870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  <a:t>Fish live in water.</a:t>
            </a:r>
            <a:b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</a:br>
          </a:p>
        </p:txBody>
      </p:sp>
      <p:sp>
        <p:nvSpPr>
          <p:cNvPr id="267" name="Shape 267"/>
          <p:cNvSpPr txBox="1"/>
          <p:nvPr/>
        </p:nvSpPr>
        <p:spPr>
          <a:xfrm>
            <a:off x="2930287" y="3430325"/>
            <a:ext cx="31005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  <a:t>Birds live in trees and fly through the air.</a:t>
            </a:r>
            <a:b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</a:b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9575" y="1958831"/>
            <a:ext cx="2819400" cy="13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6174075" y="3501500"/>
            <a:ext cx="29541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  <a:t>Plants grow where there is soil, water 	and sun.</a:t>
            </a:r>
            <a:br>
              <a:rPr lang="en" sz="24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</a:b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1575" y="1958825"/>
            <a:ext cx="1838400" cy="14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6000">
                <a:solidFill>
                  <a:schemeClr val="dk2"/>
                </a:solidFill>
              </a:rPr>
              <a:t>ENVIRONMENT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Noto Sans Symbols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The living and nonliving things that surround a living thing make up its </a:t>
            </a:r>
            <a:r>
              <a:rPr b="1"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environment</a:t>
            </a:r>
            <a:r>
              <a:rPr b="1"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4000">
                <a:solidFill>
                  <a:schemeClr val="dk2"/>
                </a:solidFill>
              </a:rPr>
              <a:t>What do living things get from their environments?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1219700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Many living things share their environments and its resources.</a:t>
            </a:r>
          </a:p>
          <a:p>
            <a:pPr indent="-342900" lvl="0" marL="8001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AutoNum type="arabicPeriod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Food</a:t>
            </a:r>
          </a:p>
          <a:p>
            <a:pPr indent="-342900" lvl="0" marL="8001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AutoNum type="arabicPeriod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Water</a:t>
            </a:r>
          </a:p>
          <a:p>
            <a:pPr indent="-342900" lvl="0" marL="8001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AutoNum type="arabicPeriod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Oxygen</a:t>
            </a:r>
          </a:p>
          <a:p>
            <a:pPr indent="-342900" lvl="0" marL="8001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AutoNum type="arabicPeriod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Space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4800">
                <a:solidFill>
                  <a:schemeClr val="dk2"/>
                </a:solidFill>
              </a:rPr>
              <a:t>Parts of an Ecosystem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Noto Sans Symbols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An </a:t>
            </a:r>
            <a:r>
              <a:rPr b="1" i="1"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ecosystem</a:t>
            </a: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 is made up of all the living and nonliving things in an </a:t>
            </a:r>
            <a:r>
              <a:rPr b="1" i="1"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environment.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4400">
                <a:solidFill>
                  <a:schemeClr val="dk2"/>
                </a:solidFill>
              </a:rPr>
              <a:t>Different types of organisms live in an </a:t>
            </a:r>
            <a:r>
              <a:rPr i="1" lang="en" sz="4400">
                <a:solidFill>
                  <a:schemeClr val="dk2"/>
                </a:solidFill>
              </a:rPr>
              <a:t>ecosystem.</a:t>
            </a:r>
            <a:br>
              <a:rPr i="1" lang="en" sz="4400">
                <a:solidFill>
                  <a:schemeClr val="dk2"/>
                </a:solidFill>
              </a:rPr>
            </a:b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Bodoni"/>
                <a:ea typeface="Bodoni"/>
                <a:cs typeface="Bodoni"/>
                <a:sym typeface="Bodoni"/>
              </a:rPr>
              <a:t>A group of organisms of the same kind living in the same place is a </a:t>
            </a:r>
            <a:r>
              <a:rPr b="1" i="1" lang="en" sz="2400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population.</a:t>
            </a:r>
            <a:br>
              <a:rPr b="1" i="1" lang="en" sz="2400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</a:b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75" y="0"/>
            <a:ext cx="72854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Rule of Three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You can live 3 minutes without air, though we don't recommend trying. </a:t>
            </a:r>
          </a:p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5B5B5B"/>
              </a:solidFill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48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  <a:t>Where Plants and Animals Live</a:t>
            </a:r>
            <a:br>
              <a:rPr b="0" lang="en" sz="4000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</a:b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82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b="1" lang="en" sz="4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Habitat</a:t>
            </a:r>
            <a:r>
              <a:rPr lang="en" sz="4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 is a place where plants and animals lives.</a:t>
            </a:r>
          </a:p>
          <a:p>
            <a:pPr indent="-482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4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It is a place where they can meet their needs.</a:t>
            </a:r>
          </a:p>
          <a:p>
            <a:pPr indent="-457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Animals get </a:t>
            </a:r>
            <a:r>
              <a:rPr b="1"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food</a:t>
            </a:r>
            <a: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,</a:t>
            </a:r>
            <a:r>
              <a:rPr b="1"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 water</a:t>
            </a:r>
            <a: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, and </a:t>
            </a:r>
            <a:r>
              <a:rPr b="1"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shelter</a:t>
            </a:r>
            <a: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 from their habitat</a:t>
            </a:r>
            <a:b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</a:br>
          </a:p>
          <a:p>
            <a:pPr indent="-482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t/>
            </a:r>
            <a:endParaRPr sz="4000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4400">
                <a:solidFill>
                  <a:schemeClr val="dk2"/>
                </a:solidFill>
              </a:rPr>
              <a:t>Organisms and their Habitats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Some organisms can survive only in certain habitats.</a:t>
            </a:r>
          </a:p>
          <a:p>
            <a:pPr indent="-342900" lvl="0" marL="3429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For example, a polar could not find the water it needs in a desert.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775" y="2932498"/>
            <a:ext cx="2904974" cy="19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4000">
                <a:solidFill>
                  <a:schemeClr val="dk2"/>
                </a:solidFill>
              </a:rPr>
              <a:t>Classify Living and Nonliving things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Living Things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Fish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Water lily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Plants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Animals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People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319" name="Shape 319"/>
          <p:cNvSpPr txBox="1"/>
          <p:nvPr>
            <p:ph idx="2" type="body"/>
          </p:nvPr>
        </p:nvSpPr>
        <p:spPr>
          <a:xfrm>
            <a:off x="4507425" y="1228675"/>
            <a:ext cx="43248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Non Living Things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Air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Rocks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Cave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Soil</a:t>
            </a:r>
          </a:p>
          <a:p>
            <a:pPr indent="-419100" lvl="0" marL="457200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</a:pPr>
            <a:r>
              <a:rPr lang="en" sz="30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water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925" y="53825"/>
            <a:ext cx="8790625" cy="494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6000">
                <a:solidFill>
                  <a:schemeClr val="dk2"/>
                </a:solidFill>
              </a:rPr>
              <a:t>What are some types of ecosystems?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b="0" lang="en" sz="6000">
                <a:solidFill>
                  <a:schemeClr val="dk2"/>
                </a:solidFill>
              </a:rPr>
              <a:t>Deserts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Deserts are very dry ecosystems.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Desert plants and animals can survive with very little water.</a:t>
            </a:r>
          </a:p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Desert plants, such as cactus, have thick stems that store water.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65000"/>
              <a:buFont typeface="Noto Sans Symbols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The roots of a cactus lie just below the soil and spread far from the plant.</a:t>
            </a:r>
            <a:r>
              <a:rPr lang="en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lvl="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 b="8008" l="4870" r="5265" t="5881"/>
          <a:stretch/>
        </p:blipFill>
        <p:spPr>
          <a:xfrm>
            <a:off x="1130487" y="23487"/>
            <a:ext cx="6883024" cy="50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Grasslands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Grasslands are dry, often flat areas of land that are hot in the summer and cold in the winter.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They get more rain and snow than deserts but less that most other ecosystems.</a:t>
            </a:r>
          </a:p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The main plant in a grassland ecosystem is grass. 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There are not many bushes in the grassland. 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Trees are found only by rivers and streams.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b="6161" l="5322" r="5518" t="10692"/>
          <a:stretch/>
        </p:blipFill>
        <p:spPr>
          <a:xfrm>
            <a:off x="994800" y="27925"/>
            <a:ext cx="7025249" cy="50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Forests</a:t>
            </a:r>
          </a:p>
        </p:txBody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Forest are ecosystems in which many trees grow.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2348875" y="802500"/>
            <a:ext cx="4667700" cy="3538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Long can you survive without the basic Necessities?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312" y="0"/>
            <a:ext cx="686538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RainForest</a:t>
            </a: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 tropical rain forest grows where it is hot and wet all year long.</a:t>
            </a:r>
          </a:p>
          <a:p>
            <a:pPr indent="-342900" lvl="0" marL="3429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Bodoni"/>
              <a:buChar char="■"/>
            </a:pPr>
            <a:r>
              <a:rPr lang="en" sz="28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Animals such as jaguars and monkeys live there.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094" y="35900"/>
            <a:ext cx="680503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Freshwater</a:t>
            </a:r>
          </a:p>
        </p:txBody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2750" lvl="0" marL="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  <a:buChar char="■"/>
            </a:pPr>
            <a:r>
              <a:rPr lang="en" sz="24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Rivers, ponds, lakes and streams have fresh water.</a:t>
            </a:r>
          </a:p>
          <a:p>
            <a:pPr indent="-412750" lvl="0" marL="3429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  <a:buChar char="■"/>
            </a:pPr>
            <a:r>
              <a:rPr lang="en" sz="24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Lakes and rivers are closely tied. Some lakes are the source for some rivers. Important rivers, most often, originate from lakes. Some rivers end in lakes. </a:t>
            </a:r>
          </a:p>
          <a:p>
            <a:pPr indent="-412750" lvl="0" marL="3429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  <a:buChar char="■"/>
            </a:pPr>
            <a:r>
              <a:rPr lang="en" sz="24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Since both rivers and lakes are freshwater and flow in and out of each other, they share similar characteristics and many species reside in both habitats.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b="4798" l="0" r="0" t="0"/>
          <a:stretch/>
        </p:blipFill>
        <p:spPr>
          <a:xfrm>
            <a:off x="286800" y="0"/>
            <a:ext cx="8732609" cy="508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Saltwater</a:t>
            </a:r>
          </a:p>
        </p:txBody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Saltwater ecosystems are oceans.</a:t>
            </a:r>
          </a:p>
          <a:p>
            <a:pPr indent="-342900" lvl="0" marL="3429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64999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Oceans cover about three –fourths of Earth’s surface, so there are more saltwater ecosystems than any other.</a:t>
            </a:r>
          </a:p>
          <a:p>
            <a:pPr indent="-414019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Bodoni"/>
              <a:buChar char="■"/>
            </a:pPr>
            <a:r>
              <a:rPr lang="en" sz="3200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Sharks, sea turtles, corals and octopus are all ocean animals.</a:t>
            </a:r>
          </a:p>
          <a:p>
            <a:pPr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25" y="80725"/>
            <a:ext cx="725489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/>
        </p:nvSpPr>
        <p:spPr>
          <a:xfrm>
            <a:off x="6935775" y="44050"/>
            <a:ext cx="1756200" cy="11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Amatic SC"/>
                <a:ea typeface="Amatic SC"/>
                <a:cs typeface="Amatic SC"/>
                <a:sym typeface="Amatic SC"/>
              </a:rPr>
              <a:t>Aquatic Ecosystems</a:t>
            </a:r>
          </a:p>
        </p:txBody>
      </p:sp>
      <p:sp>
        <p:nvSpPr>
          <p:cNvPr id="401" name="Shape 401" title="Aquatic Ecosystems.mp4">
            <a:hlinkClick r:id="rId3"/>
          </p:cNvPr>
          <p:cNvSpPr/>
          <p:nvPr/>
        </p:nvSpPr>
        <p:spPr>
          <a:xfrm>
            <a:off x="0" y="44050"/>
            <a:ext cx="6799267" cy="50994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/>
              <a:t>Mangroves</a:t>
            </a:r>
          </a:p>
        </p:txBody>
      </p:sp>
      <p:sp>
        <p:nvSpPr>
          <p:cNvPr id="407" name="Shape 407" title="Aruba Mangroves.mp4">
            <a:hlinkClick r:id="rId3"/>
          </p:cNvPr>
          <p:cNvSpPr/>
          <p:nvPr/>
        </p:nvSpPr>
        <p:spPr>
          <a:xfrm>
            <a:off x="4554049" y="688874"/>
            <a:ext cx="4589949" cy="3442473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en" sz="6000">
                <a:solidFill>
                  <a:srgbClr val="444444"/>
                </a:solidFill>
                <a:latin typeface="Bodoni"/>
                <a:ea typeface="Bodoni"/>
                <a:cs typeface="Bodoni"/>
                <a:sym typeface="Bodoni"/>
              </a:rPr>
              <a:t>https://goo.gl/35JzC4</a:t>
            </a:r>
          </a:p>
        </p:txBody>
      </p:sp>
      <p:sp>
        <p:nvSpPr>
          <p:cNvPr id="413" name="Shape 4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Mangrove Ecosystems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Rule of Three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In a harsh environment, you have 3 hours to survive without shelter.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Lunch!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 title="British man grows garden in sealed bottle not watered in over 40 years.mp4">
            <a:hlinkClick r:id="rId3"/>
          </p:cNvPr>
          <p:cNvSpPr/>
          <p:nvPr/>
        </p:nvSpPr>
        <p:spPr>
          <a:xfrm>
            <a:off x="0" y="0"/>
            <a:ext cx="6858017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Shape 424"/>
          <p:cNvSpPr txBox="1"/>
          <p:nvPr/>
        </p:nvSpPr>
        <p:spPr>
          <a:xfrm>
            <a:off x="6858025" y="899425"/>
            <a:ext cx="2150700" cy="26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45 YEARS?!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</a:rPr>
              <a:t>Engineering Challenge: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</a:rPr>
              <a:t>Build a Terrarium Aquarium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type="title"/>
          </p:nvPr>
        </p:nvSpPr>
        <p:spPr>
          <a:xfrm>
            <a:off x="315050" y="272500"/>
            <a:ext cx="4045200" cy="1710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Terrarium</a:t>
            </a:r>
          </a:p>
        </p:txBody>
      </p:sp>
      <p:sp>
        <p:nvSpPr>
          <p:cNvPr id="435" name="Shape 435"/>
          <p:cNvSpPr txBox="1"/>
          <p:nvPr>
            <p:ph idx="1" type="subTitle"/>
          </p:nvPr>
        </p:nvSpPr>
        <p:spPr>
          <a:xfrm>
            <a:off x="265500" y="2101922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Usually a sealable glass container containing soil and plants, and can be opened for maintenance to access the plants inside.</a:t>
            </a:r>
          </a:p>
        </p:txBody>
      </p:sp>
      <p:sp>
        <p:nvSpPr>
          <p:cNvPr id="436" name="Shape 436"/>
          <p:cNvSpPr txBox="1"/>
          <p:nvPr>
            <p:ph idx="2" type="body"/>
          </p:nvPr>
        </p:nvSpPr>
        <p:spPr>
          <a:xfrm>
            <a:off x="4939500" y="2101925"/>
            <a:ext cx="3837000" cy="2201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A transparent tank of water in which fish and other water creatures and plants are kept.</a:t>
            </a:r>
          </a:p>
        </p:txBody>
      </p:sp>
      <p:sp>
        <p:nvSpPr>
          <p:cNvPr id="437" name="Shape 437"/>
          <p:cNvSpPr txBox="1"/>
          <p:nvPr>
            <p:ph type="title"/>
          </p:nvPr>
        </p:nvSpPr>
        <p:spPr>
          <a:xfrm>
            <a:off x="4877600" y="272500"/>
            <a:ext cx="4045200" cy="1710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Aquarium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Materials</a:t>
            </a: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311700" y="1020550"/>
            <a:ext cx="50103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2-2 liter bottles per student/group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One bottle cap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Nail to put hole in bottle cap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Hammer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 Strip of fabric per student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Scissors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Markers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Water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Soil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Elodea (water plant)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Clear duct tape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Shrimps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Grass seeds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Sand</a:t>
            </a:r>
          </a:p>
          <a:p>
            <a: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</a:pPr>
            <a:r>
              <a:rPr lang="en" sz="11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Gravel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indent="-342900" lvl="0" marL="457200">
              <a:spcBef>
                <a:spcPts val="0"/>
              </a:spcBef>
              <a:buClr>
                <a:srgbClr val="FFFFFF"/>
              </a:buClr>
              <a:buSzPct val="100000"/>
              <a:buFont typeface="Bodoni"/>
            </a:pPr>
            <a:r>
              <a:t/>
            </a:r>
            <a:endParaRPr sz="1800"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400" y="633400"/>
            <a:ext cx="1534324" cy="378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Procedure: Day 1</a:t>
            </a:r>
          </a:p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311700" y="1208875"/>
            <a:ext cx="83898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  <a:buAutoNum type="arabicPeriod"/>
            </a:pPr>
            <a:r>
              <a:rPr lang="en" sz="18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Draw a circle around the top of Bottle 1 (like image). Cut the top off of Bottle 1. Label the top “A” and label the bottom “C”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  <a:buAutoNum type="arabicPeriod"/>
            </a:pPr>
            <a:r>
              <a:rPr lang="en" sz="18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Draw a circle around the bottom of Bottle 2. Cut the bottom off of Bottle 2. Label the top of it B. (we don’t need the bottom of bottle 2.)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  <a:buAutoNum type="arabicPeriod"/>
            </a:pPr>
            <a:r>
              <a:rPr lang="en" sz="18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Thread the wick (piece of fabric) through the hole in the cap with ¾ of the fabric on outside.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  <a:buAutoNum type="arabicPeriod"/>
            </a:pPr>
            <a:r>
              <a:rPr lang="en" sz="18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Put the cap on the top of part B.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alatino Linotype"/>
              <a:buAutoNum type="arabicPeriod"/>
            </a:pPr>
            <a:r>
              <a:rPr lang="en" sz="18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Add a layer of sand to part C about 1 inch high. </a:t>
            </a:r>
          </a:p>
        </p:txBody>
      </p:sp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250" y="3046050"/>
            <a:ext cx="1143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Procedure: Day 2</a:t>
            </a:r>
          </a:p>
        </p:txBody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311700" y="1228675"/>
            <a:ext cx="73392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Fill up part C with water (fill up slowly &amp; have the water fill in on the side of the bottle. to not disturb the sand.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Slowly add the shrimps and waterplant to part C.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Insert Part B with the cap upside down into Part C.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Tape Part B &amp; Part C together (tape around the bottle twice then cut the tape).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Fill in Part B with 1 layer of gravel and then a 5 till 8 cm of soil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Add grass seeds to the soil of Part B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Add a little water to the soil.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Palatino Linotype"/>
              <a:buAutoNum type="arabicPeriod"/>
            </a:pPr>
            <a:r>
              <a:rPr lang="en" sz="1800">
                <a:latin typeface="Palatino Linotype"/>
                <a:ea typeface="Palatino Linotype"/>
                <a:cs typeface="Palatino Linotype"/>
                <a:sym typeface="Palatino Linotype"/>
              </a:rPr>
              <a:t>Use Part A as the lid.  Tape Part A to Part B (wrap around many times).  Make sure it is completely closed.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550" y="2385975"/>
            <a:ext cx="8572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Rule of Three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After 3 days, you need water or you'll perish. </a:t>
            </a:r>
          </a:p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3000">
              <a:solidFill>
                <a:srgbClr val="5B5B5B"/>
              </a:solidFill>
              <a:highlight>
                <a:srgbClr val="FFFFFF"/>
              </a:highlight>
              <a:latin typeface="Bodoni"/>
              <a:ea typeface="Bodoni"/>
              <a:cs typeface="Bodoni"/>
              <a:sym typeface="Bodoni"/>
            </a:endParaRPr>
          </a:p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30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(Despite this possibly helpful rule, some people have survived 8 to 10 days without water.)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Rule of Three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You can make it 3 weeks without food, though we promise you that won't be fun.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Importance of Water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1200"/>
              </a:spcBef>
              <a:spcAft>
                <a:spcPts val="1200"/>
              </a:spcAft>
              <a:buClr>
                <a:srgbClr val="5B5B5B"/>
              </a:buClr>
              <a:buSzPct val="100000"/>
              <a:buFont typeface="Bodoni"/>
            </a:pPr>
            <a:r>
              <a:rPr lang="en" sz="24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As 65 percent of the human body, water is essential to people.</a:t>
            </a:r>
          </a:p>
          <a:p>
            <a:pPr indent="-381000" lvl="0" marL="457200" rtl="0">
              <a:spcBef>
                <a:spcPts val="1200"/>
              </a:spcBef>
              <a:spcAft>
                <a:spcPts val="1200"/>
              </a:spcAft>
              <a:buClr>
                <a:srgbClr val="5B5B5B"/>
              </a:buClr>
              <a:buSzPct val="100000"/>
              <a:buFont typeface="Bodoni"/>
            </a:pPr>
            <a:r>
              <a:rPr lang="en" sz="24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Water flows through the blood, carrying oxygen and nutrients to cells and flushing wastes out of our bodies. </a:t>
            </a:r>
          </a:p>
          <a:p>
            <a:pPr indent="-381000" lvl="0" marL="457200" rtl="0">
              <a:spcBef>
                <a:spcPts val="1200"/>
              </a:spcBef>
              <a:spcAft>
                <a:spcPts val="1200"/>
              </a:spcAft>
              <a:buClr>
                <a:srgbClr val="5B5B5B"/>
              </a:buClr>
              <a:buSzPct val="100000"/>
              <a:buFont typeface="Bodoni"/>
            </a:pPr>
            <a:r>
              <a:rPr lang="en" sz="24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It cushions our joints and soft tissues. </a:t>
            </a:r>
          </a:p>
          <a:p>
            <a:pPr indent="-381000" lvl="0" marL="457200" rtl="0">
              <a:spcBef>
                <a:spcPts val="1200"/>
              </a:spcBef>
              <a:spcAft>
                <a:spcPts val="1200"/>
              </a:spcAft>
              <a:buClr>
                <a:srgbClr val="5B5B5B"/>
              </a:buClr>
              <a:buSzPct val="100000"/>
              <a:buFont typeface="Bodoni"/>
            </a:pPr>
            <a:r>
              <a:rPr lang="en" sz="2400">
                <a:solidFill>
                  <a:srgbClr val="5B5B5B"/>
                </a:solidFill>
                <a:highlight>
                  <a:srgbClr val="FFFFFF"/>
                </a:highlight>
                <a:latin typeface="Bodoni"/>
                <a:ea typeface="Bodoni"/>
                <a:cs typeface="Bodoni"/>
                <a:sym typeface="Bodoni"/>
              </a:rPr>
              <a:t>Without water as a routine part of our intake, we cannot digest or absorb food.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Would Happen If We Didn’t Drink Water?</a:t>
            </a:r>
          </a:p>
        </p:txBody>
      </p:sp>
      <p:sp>
        <p:nvSpPr>
          <p:cNvPr id="175" name="Shape 175" title="What would happen if you didn’t drink water- - Mia Nacamulli.mp4">
            <a:hlinkClick r:id="rId3"/>
          </p:cNvPr>
          <p:cNvSpPr/>
          <p:nvPr/>
        </p:nvSpPr>
        <p:spPr>
          <a:xfrm>
            <a:off x="1853350" y="994725"/>
            <a:ext cx="5338724" cy="400404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