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0" r:id="rId3"/>
    <p:sldId id="261" r:id="rId4"/>
    <p:sldId id="262" r:id="rId5"/>
    <p:sldId id="256" r:id="rId6"/>
    <p:sldId id="258" r:id="rId7"/>
    <p:sldId id="259" r:id="rId8"/>
    <p:sldId id="257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05" y="158101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3918" y="308018"/>
            <a:ext cx="6096000" cy="873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00" marR="321310" algn="ctr">
              <a:lnSpc>
                <a:spcPct val="149000"/>
              </a:lnSpc>
              <a:spcAft>
                <a:spcPts val="0"/>
              </a:spcAft>
            </a:pPr>
            <a:r>
              <a:rPr lang="en-IN" b="1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National Institute of Technology, </a:t>
            </a:r>
            <a:r>
              <a:rPr lang="en-IN" b="1" u="sng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Uttarakhand</a:t>
            </a:r>
            <a:r>
              <a:rPr lang="en-IN" b="1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Department of Electrical Engineering</a:t>
            </a: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3335" y="4421664"/>
            <a:ext cx="302518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by:-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Ritik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Singh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Bhumika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Meena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Anuj Kumar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Junaid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375" y="5129551"/>
            <a:ext cx="2842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Guided By:-</a:t>
            </a:r>
          </a:p>
          <a:p>
            <a:pPr algn="ctr"/>
            <a:r>
              <a:rPr lang="en-US" sz="2400" dirty="0" smtClean="0"/>
              <a:t>Mr. </a:t>
            </a:r>
            <a:r>
              <a:rPr lang="en-US" sz="2400" dirty="0" err="1" smtClean="0"/>
              <a:t>Himesh</a:t>
            </a:r>
            <a:r>
              <a:rPr lang="en-US" sz="2400" dirty="0" smtClean="0"/>
              <a:t> Kumar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4248" y="3711564"/>
            <a:ext cx="623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Bidirectional Energy </a:t>
            </a:r>
            <a:r>
              <a:rPr lang="en-US" sz="2400" b="1" dirty="0">
                <a:solidFill>
                  <a:schemeClr val="accent1"/>
                </a:solidFill>
              </a:rPr>
              <a:t>M</a:t>
            </a:r>
            <a:r>
              <a:rPr lang="en-US" sz="2400" b="1" dirty="0" smtClean="0">
                <a:solidFill>
                  <a:schemeClr val="accent1"/>
                </a:solidFill>
              </a:rPr>
              <a:t>eter with  APFC</a:t>
            </a:r>
            <a:endParaRPr lang="en-IN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8247" y="372181"/>
            <a:ext cx="426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</a:rPr>
              <a:t>S</a:t>
            </a:r>
            <a:r>
              <a:rPr lang="en-US" sz="5400" b="1" cap="none" spc="0" dirty="0" smtClean="0">
                <a:ln w="0"/>
                <a:solidFill>
                  <a:srgbClr val="FF0000"/>
                </a:solidFill>
                <a:effectLst/>
              </a:rPr>
              <a:t>mart Meter</a:t>
            </a:r>
            <a:endParaRPr lang="en-US" sz="5400" b="1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64971" y="1506582"/>
            <a:ext cx="279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Introduction</a:t>
            </a:r>
            <a:r>
              <a:rPr lang="en-US" b="1" u="sng" dirty="0" smtClean="0"/>
              <a:t>:- </a:t>
            </a:r>
            <a:endParaRPr lang="en-IN" b="1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388281" y="1506582"/>
            <a:ext cx="683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it is </a:t>
            </a:r>
            <a:r>
              <a:rPr lang="en-US" dirty="0" err="1" smtClean="0"/>
              <a:t>conneted</a:t>
            </a:r>
            <a:r>
              <a:rPr lang="en-US" dirty="0" smtClean="0"/>
              <a:t> to internet so our data updates in real time. 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469493" y="2669568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Its contain two parts:-</a:t>
            </a:r>
            <a:endParaRPr lang="en-IN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222171" y="3701143"/>
            <a:ext cx="591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Fetching live data from the internet.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Uploading the data from our project to internet.</a:t>
            </a:r>
          </a:p>
        </p:txBody>
      </p:sp>
    </p:spTree>
    <p:extLst>
      <p:ext uri="{BB962C8B-B14F-4D97-AF65-F5344CB8AC3E}">
        <p14:creationId xmlns:p14="http://schemas.microsoft.com/office/powerpoint/2010/main" val="42491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9954" y="474618"/>
            <a:ext cx="681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Fetching of data from internet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186" y="1945380"/>
            <a:ext cx="720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Our Wi-Fi module is </a:t>
            </a:r>
            <a:r>
              <a:rPr lang="en-US" dirty="0" err="1" smtClean="0"/>
              <a:t>connectd</a:t>
            </a:r>
            <a:r>
              <a:rPr lang="en-US" dirty="0" smtClean="0"/>
              <a:t> to internet through mobile hotspot or can be connected to any near by available Wi-Fi.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706186" y="2985663"/>
            <a:ext cx="7400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It connects to the API of  site “</a:t>
            </a:r>
            <a:r>
              <a:rPr lang="en-US" b="1" dirty="0" smtClean="0"/>
              <a:t>VidyutPravah.in</a:t>
            </a:r>
            <a:r>
              <a:rPr lang="en-US" dirty="0" smtClean="0"/>
              <a:t>” for fetching the live price data and update itself after every 15 minutes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price value is passed to Arduino Mega through Serial Communication between Arduino Mega and </a:t>
            </a:r>
            <a:r>
              <a:rPr lang="en-US" dirty="0" err="1" smtClean="0"/>
              <a:t>Wi-fi</a:t>
            </a:r>
            <a:r>
              <a:rPr lang="en-US" dirty="0" smtClean="0"/>
              <a:t> module.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Energy cost is calculated by using the energy consumed by load and price data fetched by Wi-Fi Module.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94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Uploading data to internet.</a:t>
            </a:r>
            <a:r>
              <a:rPr lang="en-IN" dirty="0">
                <a:solidFill>
                  <a:srgbClr val="002060"/>
                </a:solidFill>
              </a:rPr>
              <a:t/>
            </a:r>
            <a:br>
              <a:rPr lang="en-IN" dirty="0">
                <a:solidFill>
                  <a:srgbClr val="00206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servers of </a:t>
            </a:r>
            <a:r>
              <a:rPr lang="en-US" b="1" dirty="0" err="1" smtClean="0"/>
              <a:t>Thingspeak</a:t>
            </a:r>
            <a:r>
              <a:rPr lang="en-US" dirty="0" smtClean="0"/>
              <a:t> is used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Power data from Arduino Mega is passed to </a:t>
            </a:r>
            <a:r>
              <a:rPr lang="en-US" dirty="0" err="1" smtClean="0"/>
              <a:t>Wi-fi</a:t>
            </a:r>
            <a:r>
              <a:rPr lang="en-US" dirty="0" smtClean="0"/>
              <a:t> module through serial communication.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The power Data is then uploaded to </a:t>
            </a:r>
            <a:r>
              <a:rPr lang="en-US" dirty="0" err="1" smtClean="0"/>
              <a:t>Thingspeak</a:t>
            </a:r>
            <a:r>
              <a:rPr lang="en-US" dirty="0" smtClean="0"/>
              <a:t> in real time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 message is delivered to the customer if they consume more reactive power even after they have fully utilized the capacitors and power factor is not becoming unity.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56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34875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5" y="810311"/>
            <a:ext cx="2307770" cy="523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2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endParaRPr lang="en-US" sz="5400" b="1" dirty="0">
              <a:ln w="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Features: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Bi-directional Metering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APFC</a:t>
            </a:r>
          </a:p>
          <a:p>
            <a:pPr marL="685800" lvl="1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Smart Metering</a:t>
            </a:r>
          </a:p>
          <a:p>
            <a:pPr marL="685800" lvl="1">
              <a:buFont typeface="Wingdings" pitchFamily="2" charset="2"/>
              <a:buChar char="ü"/>
            </a:pPr>
            <a:endParaRPr lang="en-IN" dirty="0" smtClean="0"/>
          </a:p>
          <a:p>
            <a:pPr marL="285750" indent="-285750">
              <a:buFont typeface="Wingdings" pitchFamily="2" charset="2"/>
              <a:buChar char="ü"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591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I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buFont typeface="Wingdings" pitchFamily="2" charset="2"/>
              <a:buChar char="q"/>
            </a:pPr>
            <a:r>
              <a:rPr lang="en-US" sz="5400" dirty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n w="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>
              <a:buNone/>
            </a:pPr>
            <a:endParaRPr lang="en-IN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Present system consume more time.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Traditional billing system inaccurate.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Provides Real time monitoring.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Visibility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Accurate billing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Efficient power management.</a:t>
            </a:r>
          </a:p>
        </p:txBody>
      </p:sp>
    </p:spTree>
    <p:extLst>
      <p:ext uri="{BB962C8B-B14F-4D97-AF65-F5344CB8AC3E}">
        <p14:creationId xmlns:p14="http://schemas.microsoft.com/office/powerpoint/2010/main" val="40246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4316" y="163174"/>
            <a:ext cx="3148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Wingdings" pitchFamily="2" charset="2"/>
              <a:buChar char="q"/>
            </a:pPr>
            <a:r>
              <a:rPr lang="en-US" sz="5400" dirty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sz="5400" dirty="0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530" y="1245325"/>
            <a:ext cx="72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project is a combination of Bi-directional metering, Automatic Power Factor Correction unit &amp; Smart Metering. </a:t>
            </a:r>
            <a:endParaRPr lang="en-I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3531" y="2295099"/>
            <a:ext cx="82731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Bi-directional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metering:-</a:t>
            </a:r>
          </a:p>
          <a:p>
            <a:r>
              <a:rPr lang="en-IN" dirty="0"/>
              <a:t>Bidirectional meter measures power flows going into &amp; out of our home or business.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3530" y="3625428"/>
            <a:ext cx="441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Automatic Power Factor Correction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unit:- </a:t>
            </a:r>
            <a:endParaRPr lang="en-IN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3530" y="4998219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Smart metering</a:t>
            </a:r>
            <a:endParaRPr lang="en-IN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673530" y="5367551"/>
            <a:ext cx="732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conneted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internet so our data updates in real time. It fetch the Price from 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VidyutPravah.in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and upload the power data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Thinkspeak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deliver message to customer mobile number.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BA71-231C-4429-AFD2-A06147342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760" y="526804"/>
            <a:ext cx="8915399" cy="1126284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Bidirectional Net 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A0D13-E76E-48BC-95AB-B89C5ADC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3" y="2279374"/>
            <a:ext cx="10243930" cy="435996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</a:rPr>
              <a:t>Bidirectional meter measures power flows going into &amp; out of our home or business.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 </a:t>
            </a:r>
            <a:r>
              <a:rPr lang="en-IN" sz="2800" b="1" dirty="0">
                <a:solidFill>
                  <a:schemeClr val="tx1"/>
                </a:solidFill>
              </a:rPr>
              <a:t>Allows businesses and individuals generating their own electricity to deliver unused energy back to their local power grid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</a:rPr>
              <a:t>Bidirectional meter has three different readings: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>
                <a:solidFill>
                  <a:schemeClr val="tx1"/>
                </a:solidFill>
              </a:rPr>
              <a:t>Delivered: power flow going into the home.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>
                <a:solidFill>
                  <a:schemeClr val="tx1"/>
                </a:solidFill>
              </a:rPr>
              <a:t>Received: power flow coming out of the home.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2800" b="1" dirty="0">
                <a:solidFill>
                  <a:schemeClr val="tx1"/>
                </a:solidFill>
              </a:rPr>
              <a:t>Net: difference between delivered and received.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04798B-A38E-4229-9D9D-1AA736549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" t="19389" b="7652"/>
          <a:stretch/>
        </p:blipFill>
        <p:spPr>
          <a:xfrm>
            <a:off x="1630017" y="1245704"/>
            <a:ext cx="10058399" cy="5367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38829-7C49-4520-8ABF-7B580B8FB1BF}"/>
              </a:ext>
            </a:extLst>
          </p:cNvPr>
          <p:cNvSpPr txBox="1"/>
          <p:nvPr/>
        </p:nvSpPr>
        <p:spPr>
          <a:xfrm>
            <a:off x="2080591" y="569844"/>
            <a:ext cx="947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MATLAB SIMULATION ON BIDIRECTIONAL POWER FLOW </a:t>
            </a:r>
          </a:p>
        </p:txBody>
      </p:sp>
    </p:spTree>
    <p:extLst>
      <p:ext uri="{BB962C8B-B14F-4D97-AF65-F5344CB8AC3E}">
        <p14:creationId xmlns:p14="http://schemas.microsoft.com/office/powerpoint/2010/main" val="26114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3F31-EBEC-4CCC-93E9-CF700CCF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Voltage Sensor (ZMPT101B) &amp; Current Sensor (ACS712)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99624C-68BB-4C94-8A1A-EBCC792A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025" y="2133599"/>
            <a:ext cx="5579165" cy="42009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513E0-197D-4B31-B848-44017DEC3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133598"/>
            <a:ext cx="47625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1625-4679-4163-B2D3-4EFA4ADF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688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sz="4400" b="1" dirty="0">
                <a:solidFill>
                  <a:srgbClr val="FF0000"/>
                </a:solidFill>
              </a:rPr>
              <a:t>Benefits of Bidirectional Net Meter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4E3A-964E-4451-A122-B49EE2B49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0992"/>
            <a:ext cx="8915400" cy="31672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</a:rPr>
              <a:t> benefit of net metering is that it can help reduce your yearly spending on electricity.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</a:rPr>
              <a:t>Helping to reduce demand on the grid, especially during peak consumption periods.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</a:rPr>
              <a:t>Encouraging active participation in alternative energy production.</a:t>
            </a:r>
          </a:p>
        </p:txBody>
      </p:sp>
    </p:spTree>
    <p:extLst>
      <p:ext uri="{BB962C8B-B14F-4D97-AF65-F5344CB8AC3E}">
        <p14:creationId xmlns:p14="http://schemas.microsoft.com/office/powerpoint/2010/main" val="7568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6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APFC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62743"/>
            <a:ext cx="8915400" cy="4648479"/>
          </a:xfrm>
        </p:spPr>
        <p:txBody>
          <a:bodyPr/>
          <a:lstStyle/>
          <a:p>
            <a:r>
              <a:rPr lang="en-US" dirty="0" smtClean="0"/>
              <a:t>Power Factor Measurement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8" b="34387"/>
          <a:stretch/>
        </p:blipFill>
        <p:spPr>
          <a:xfrm>
            <a:off x="1628503" y="1741714"/>
            <a:ext cx="8673737" cy="48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79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2698</TotalTime>
  <Words>388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Content</vt:lpstr>
      <vt:lpstr>Introduction </vt:lpstr>
      <vt:lpstr>PowerPoint Presentation</vt:lpstr>
      <vt:lpstr>Bidirectional Net Meter</vt:lpstr>
      <vt:lpstr>PowerPoint Presentation</vt:lpstr>
      <vt:lpstr>Voltage Sensor (ZMPT101B) &amp; Current Sensor (ACS712)</vt:lpstr>
      <vt:lpstr> Benefits of Bidirectional Net Meter</vt:lpstr>
      <vt:lpstr>APFC</vt:lpstr>
      <vt:lpstr>PowerPoint Presentation</vt:lpstr>
      <vt:lpstr>PowerPoint Presentation</vt:lpstr>
      <vt:lpstr>PowerPoint Presentation</vt:lpstr>
      <vt:lpstr>Uploading data to internet.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RITIK SINGH</dc:creator>
  <cp:lastModifiedBy>Anuj</cp:lastModifiedBy>
  <cp:revision>16</cp:revision>
  <dcterms:created xsi:type="dcterms:W3CDTF">2019-04-12T10:51:38Z</dcterms:created>
  <dcterms:modified xsi:type="dcterms:W3CDTF">2019-04-16T14:15:40Z</dcterms:modified>
</cp:coreProperties>
</file>