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7620000" cx="10160000"/>
  <p:notesSz cx="6858000" cy="9144000"/>
  <p:embeddedFontLst>
    <p:embeddedFont>
      <p:font typeface="Playfair Display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Abril Fatface"/>
      <p:regular r:id="rId42"/>
    </p:embeddedFont>
    <p:embeddedFont>
      <p:font typeface="Oswald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6.xml"/><Relationship Id="rId42" Type="http://schemas.openxmlformats.org/officeDocument/2006/relationships/font" Target="fonts/AbrilFatface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8.xml"/><Relationship Id="rId44" Type="http://schemas.openxmlformats.org/officeDocument/2006/relationships/font" Target="fonts/Oswald-bold.fntdata"/><Relationship Id="rId21" Type="http://schemas.openxmlformats.org/officeDocument/2006/relationships/slide" Target="slides/slide17.xml"/><Relationship Id="rId43" Type="http://schemas.openxmlformats.org/officeDocument/2006/relationships/font" Target="fonts/Oswald-regular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layfairDisplay-bold.fntdata"/><Relationship Id="rId12" Type="http://schemas.openxmlformats.org/officeDocument/2006/relationships/slide" Target="slides/slide8.xml"/><Relationship Id="rId34" Type="http://schemas.openxmlformats.org/officeDocument/2006/relationships/font" Target="fonts/PlayfairDisplay-regular.fntdata"/><Relationship Id="rId15" Type="http://schemas.openxmlformats.org/officeDocument/2006/relationships/slide" Target="slides/slide11.xml"/><Relationship Id="rId37" Type="http://schemas.openxmlformats.org/officeDocument/2006/relationships/font" Target="fonts/PlayfairDisplay-boldItalic.fntdata"/><Relationship Id="rId14" Type="http://schemas.openxmlformats.org/officeDocument/2006/relationships/slide" Target="slides/slide10.xml"/><Relationship Id="rId36" Type="http://schemas.openxmlformats.org/officeDocument/2006/relationships/font" Target="fonts/PlayfairDisplay-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.fntdata"/><Relationship Id="rId16" Type="http://schemas.openxmlformats.org/officeDocument/2006/relationships/slide" Target="slides/slide12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35" name="Shape 13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9" name="Shape 8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01" name="Shape 1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14" name="Shape 11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21" name="Shape 12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4762500" y="0"/>
            <a:ext cx="80400" cy="76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4842750" y="0"/>
            <a:ext cx="4281300" cy="76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>
            <a:off x="382500" y="2079777"/>
            <a:ext cx="9395100" cy="31802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112875" lIns="112875" rIns="112875" wrap="square" tIns="11287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382500" y="5260222"/>
            <a:ext cx="5455800" cy="8559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112875" lIns="112875" rIns="112875" wrap="square" tIns="11287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346333" y="1481370"/>
            <a:ext cx="9467400" cy="3179700"/>
          </a:xfrm>
          <a:prstGeom prst="rect">
            <a:avLst/>
          </a:prstGeom>
        </p:spPr>
        <p:txBody>
          <a:bodyPr anchorCtr="0" anchor="b" bIns="112875" lIns="112875" rIns="112875" wrap="square" tIns="112875"/>
          <a:lstStyle>
            <a:lvl1pPr lvl="0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46333" y="4782851"/>
            <a:ext cx="9467400" cy="1927199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762000" y="676275"/>
            <a:ext cx="86361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875" lIns="112875" rIns="112875" wrap="square" tIns="1128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762000" y="2200275"/>
            <a:ext cx="4241700" cy="45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875" lIns="112875" rIns="112875" wrap="square" tIns="11287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5156200" y="2200275"/>
            <a:ext cx="4241700" cy="45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875" lIns="112875" rIns="112875" wrap="square" tIns="11287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762000" y="6942136"/>
            <a:ext cx="2117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470275" y="6942136"/>
            <a:ext cx="3219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280275" y="6942136"/>
            <a:ext cx="2119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5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5400000">
            <a:off x="5048466" y="827133"/>
            <a:ext cx="63000" cy="939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82500" y="2079777"/>
            <a:ext cx="9395100" cy="31802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112875" lIns="112875" rIns="112875" wrap="square" tIns="11287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46333" y="1828259"/>
            <a:ext cx="9467400" cy="49404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46333" y="1828222"/>
            <a:ext cx="4444200" cy="49404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buSzPct val="100000"/>
              <a:defRPr sz="17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5369333" y="1828222"/>
            <a:ext cx="4444200" cy="49404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buSzPct val="100000"/>
              <a:defRPr sz="17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46333" y="823111"/>
            <a:ext cx="3120000" cy="1119600"/>
          </a:xfrm>
          <a:prstGeom prst="rect">
            <a:avLst/>
          </a:prstGeom>
        </p:spPr>
        <p:txBody>
          <a:bodyPr anchorCtr="0" anchor="b" bIns="112875" lIns="112875" rIns="112875" wrap="square" tIns="11287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46333" y="2058666"/>
            <a:ext cx="3120000" cy="47103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buSzPct val="100000"/>
              <a:defRPr sz="15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544722" y="779777"/>
            <a:ext cx="6243000" cy="6060299"/>
          </a:xfrm>
          <a:prstGeom prst="rect">
            <a:avLst/>
          </a:prstGeom>
        </p:spPr>
        <p:txBody>
          <a:bodyPr anchorCtr="0" anchor="ctr" bIns="112875" lIns="112875" rIns="112875" wrap="square" tIns="11287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0" y="-111"/>
            <a:ext cx="5079900" cy="762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588527" y="6660000"/>
            <a:ext cx="52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95000" y="1602481"/>
            <a:ext cx="4494600" cy="2646300"/>
          </a:xfrm>
          <a:prstGeom prst="rect">
            <a:avLst/>
          </a:prstGeom>
        </p:spPr>
        <p:txBody>
          <a:bodyPr anchorCtr="0" anchor="b" bIns="112875" lIns="112875" rIns="112875" wrap="square" tIns="11287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95000" y="4328001"/>
            <a:ext cx="4494600" cy="19932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5488333" y="1072888"/>
            <a:ext cx="4263300" cy="5474100"/>
          </a:xfrm>
          <a:prstGeom prst="rect">
            <a:avLst/>
          </a:prstGeom>
        </p:spPr>
        <p:txBody>
          <a:bodyPr anchorCtr="0" anchor="ctr" bIns="112875" lIns="112875" rIns="112875" wrap="square" tIns="11287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46333" y="6267518"/>
            <a:ext cx="6665400" cy="896399"/>
          </a:xfrm>
          <a:prstGeom prst="rect">
            <a:avLst/>
          </a:prstGeom>
        </p:spPr>
        <p:txBody>
          <a:bodyPr anchorCtr="0" anchor="ctr" bIns="112875" lIns="112875" rIns="112875" wrap="square" tIns="11287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46333" y="1828259"/>
            <a:ext cx="9467400" cy="49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875" lIns="112875" rIns="112875" wrap="square" tIns="11287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●"/>
              <a:defRPr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○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■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●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○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■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●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○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■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875" lIns="112875" rIns="112875" wrap="square" tIns="11287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drive.google.com/file/d/0ByHldf12ABm2aFpKOWhRdzIzejA/view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0ByHldf12ABm2RlZiNERKVFpsems/view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x="382500" y="2079777"/>
            <a:ext cx="9395100" cy="3180299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Let’s Help, Day 3</a:t>
            </a:r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x="382500" y="5260222"/>
            <a:ext cx="5455800" cy="8559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STEAM Camp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International School of Aruba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and World Poverty</a:t>
            </a:r>
          </a:p>
        </p:txBody>
      </p:sp>
      <p:sp>
        <p:nvSpPr>
          <p:cNvPr id="130" name="Shape 130"/>
          <p:cNvSpPr txBox="1"/>
          <p:nvPr>
            <p:ph idx="4294967295" type="subTitle"/>
          </p:nvPr>
        </p:nvSpPr>
        <p:spPr>
          <a:xfrm>
            <a:off x="552450" y="1828800"/>
            <a:ext cx="4973700" cy="5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to clean water allows for </a:t>
            </a:r>
            <a:r>
              <a:rPr b="1" i="0" lang="en-US" sz="2700" u="none" cap="none" strike="noStrik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better absorption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 nutrients from food</a:t>
            </a: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Clean water = healthy livestock and crops</a:t>
            </a: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1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37931"/>
              <a:buFont typeface="Arial"/>
              <a:buChar char="•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Dirty water is the world’s </a:t>
            </a:r>
            <a:r>
              <a:rPr lang="en-US" sz="40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second biggest killer</a:t>
            </a:r>
            <a:r>
              <a:rPr lang="en-US" sz="2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of children</a:t>
            </a:r>
            <a:r>
              <a:rPr lang="en-US" sz="290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032000"/>
            <a:ext cx="3281361" cy="423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Without Water</a:t>
            </a:r>
          </a:p>
        </p:txBody>
      </p:sp>
      <p:sp>
        <p:nvSpPr>
          <p:cNvPr id="138" name="Shape 138"/>
          <p:cNvSpPr txBox="1"/>
          <p:nvPr>
            <p:ph idx="4294967295" type="subTitle"/>
          </p:nvPr>
        </p:nvSpPr>
        <p:spPr>
          <a:xfrm>
            <a:off x="552450" y="1828800"/>
            <a:ext cx="6515100" cy="4927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 </a:t>
            </a:r>
            <a:r>
              <a:rPr b="1" i="0" lang="en-US" sz="3100" u="none" cap="none" strike="noStrik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world’s schools have </a:t>
            </a:r>
            <a:r>
              <a:rPr b="1" i="0" lang="en-US" sz="3100" u="none" cap="none" strike="noStrik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no access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drinking water/sanitation</a:t>
            </a: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Clean water leads to fewer diseases, which means </a:t>
            </a:r>
            <a:r>
              <a:rPr b="1" i="0" lang="en-US" sz="3100" u="none" cap="none" strike="noStrik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fewer missed classes</a:t>
            </a: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Children (esp. girls) often miss class to fetch water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0136" y="1354137"/>
            <a:ext cx="2435224" cy="602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61375" y="394431"/>
            <a:ext cx="4494600" cy="2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Reducing Child Mortality</a:t>
            </a:r>
          </a:p>
        </p:txBody>
      </p:sp>
      <p:sp>
        <p:nvSpPr>
          <p:cNvPr id="145" name="Shape 145"/>
          <p:cNvSpPr txBox="1"/>
          <p:nvPr>
            <p:ph idx="1" type="subTitle"/>
          </p:nvPr>
        </p:nvSpPr>
        <p:spPr>
          <a:xfrm>
            <a:off x="5419175" y="2624551"/>
            <a:ext cx="44946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457200" marR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5,000 children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day 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water/sanitation related causes</a:t>
            </a:r>
          </a:p>
          <a:p>
            <a:pPr indent="0" lvl="0" marL="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137" y="2109875"/>
            <a:ext cx="3737100" cy="50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82500" y="2079777"/>
            <a:ext cx="9395100" cy="3180299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Facts &amp; Figures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46333" y="1481370"/>
            <a:ext cx="9467400" cy="31797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spcAft>
                <a:spcPts val="14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lang="en-US" sz="6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in 9 people worldwide do not have access to safe and clean drinking water.  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400"/>
              </a:spcAft>
              <a:buNone/>
            </a:pPr>
            <a:r>
              <a:rPr b="1" lang="en-US" sz="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46333" y="1481370"/>
            <a:ext cx="9467400" cy="31797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spcAft>
                <a:spcPts val="14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lang="en-US" sz="6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in 3 people, or 2.4 billion, are without improved sanitation facilities.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46333" y="1481370"/>
            <a:ext cx="9467400" cy="31797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spcAft>
                <a:spcPts val="14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lang="en-US" sz="6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than 1 in 3 people in Sub-Saharan Africa have access to a proper toilet.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46308" y="2220145"/>
            <a:ext cx="9467400" cy="31797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spcAft>
                <a:spcPts val="14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lang="en-US" sz="6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Nearly 1 out of every 5 deaths under the age of 5 worldwide is due to a water-related disease.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295000" y="1602481"/>
            <a:ext cx="4494600" cy="26463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Google Slides Demonstration</a:t>
            </a:r>
          </a:p>
        </p:txBody>
      </p:sp>
      <p:sp>
        <p:nvSpPr>
          <p:cNvPr id="185" name="Shape 185"/>
          <p:cNvSpPr txBox="1"/>
          <p:nvPr>
            <p:ph idx="2" type="body"/>
          </p:nvPr>
        </p:nvSpPr>
        <p:spPr>
          <a:xfrm>
            <a:off x="5488333" y="1072888"/>
            <a:ext cx="4263300" cy="54741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Add new slide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Add text &amp; lists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Change theme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Add image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46333" y="1481370"/>
            <a:ext cx="9467400" cy="31797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Break!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46333" y="4782851"/>
            <a:ext cx="9467400" cy="1927199"/>
          </a:xfrm>
          <a:prstGeom prst="rect">
            <a:avLst/>
          </a:prstGeom>
        </p:spPr>
        <p:txBody>
          <a:bodyPr anchorCtr="0" anchor="t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45599" y="146051"/>
            <a:ext cx="5880600" cy="3757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Physical Scarcity Activity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394225" y="89700"/>
            <a:ext cx="5336400" cy="46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Font typeface="Abril Fatface"/>
              <a:buChar char="➔"/>
            </a:pPr>
            <a:r>
              <a:rPr lang="en-US" sz="3600">
                <a:latin typeface="Abril Fatface"/>
                <a:ea typeface="Abril Fatface"/>
                <a:cs typeface="Abril Fatface"/>
                <a:sym typeface="Abril Fatface"/>
              </a:rPr>
              <a:t>Population Resources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-457200" lvl="0" marL="457200" rtl="0">
              <a:spcBef>
                <a:spcPts val="0"/>
              </a:spcBef>
              <a:buSzPct val="100000"/>
              <a:buFont typeface="Abril Fatface"/>
              <a:buChar char="➔"/>
            </a:pPr>
            <a:r>
              <a:rPr lang="en-US" sz="3600">
                <a:latin typeface="Abril Fatface"/>
                <a:ea typeface="Abril Fatface"/>
                <a:cs typeface="Abril Fatface"/>
                <a:sym typeface="Abril Fatface"/>
              </a:rPr>
              <a:t>Agricultural Needs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-457200" lvl="0" marL="457200" rtl="0">
              <a:spcBef>
                <a:spcPts val="0"/>
              </a:spcBef>
              <a:buSzPct val="100000"/>
              <a:buFont typeface="Abril Fatface"/>
              <a:buChar char="➔"/>
            </a:pPr>
            <a:r>
              <a:rPr lang="en-US" sz="3600">
                <a:latin typeface="Abril Fatface"/>
                <a:ea typeface="Abril Fatface"/>
                <a:cs typeface="Abril Fatface"/>
                <a:sym typeface="Abril Fatface"/>
              </a:rPr>
              <a:t>Industrial Needs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-457200" lvl="0" marL="457200">
              <a:spcBef>
                <a:spcPts val="0"/>
              </a:spcBef>
              <a:buSzPct val="100000"/>
              <a:buFont typeface="Abril Fatface"/>
              <a:buChar char="➔"/>
            </a:pPr>
            <a:r>
              <a:rPr lang="en-US" sz="3600">
                <a:latin typeface="Abril Fatface"/>
                <a:ea typeface="Abril Fatface"/>
                <a:cs typeface="Abril Fatface"/>
                <a:sym typeface="Abril Fatface"/>
              </a:rPr>
              <a:t>Human Needs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295000" y="1602481"/>
            <a:ext cx="4494600" cy="26463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Create a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Google Slide Presentation</a:t>
            </a:r>
          </a:p>
        </p:txBody>
      </p:sp>
      <p:sp>
        <p:nvSpPr>
          <p:cNvPr id="199" name="Shape 199"/>
          <p:cNvSpPr txBox="1"/>
          <p:nvPr>
            <p:ph idx="1" type="subTitle"/>
          </p:nvPr>
        </p:nvSpPr>
        <p:spPr>
          <a:xfrm>
            <a:off x="295000" y="4328001"/>
            <a:ext cx="4494600" cy="1993200"/>
          </a:xfrm>
          <a:prstGeom prst="rect">
            <a:avLst/>
          </a:prstGeom>
        </p:spPr>
        <p:txBody>
          <a:bodyPr anchorCtr="0" anchor="t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How can YOU conserve water indoors, outside &amp; at school?</a:t>
            </a:r>
          </a:p>
        </p:txBody>
      </p:sp>
      <p:sp>
        <p:nvSpPr>
          <p:cNvPr id="200" name="Shape 200"/>
          <p:cNvSpPr txBox="1"/>
          <p:nvPr>
            <p:ph idx="2" type="body"/>
          </p:nvPr>
        </p:nvSpPr>
        <p:spPr>
          <a:xfrm>
            <a:off x="5488333" y="1072888"/>
            <a:ext cx="4263300" cy="54741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Your presentation must include: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Title slide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Colorful theme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Bullets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Images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At least 4 slides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295000" y="-83493"/>
            <a:ext cx="4494600" cy="26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Conservation Tips for Indoors</a:t>
            </a:r>
          </a:p>
        </p:txBody>
      </p:sp>
      <p:pic>
        <p:nvPicPr>
          <p:cNvPr descr="toothbrush_under_faucet.jpg" id="206" name="Shape 206"/>
          <p:cNvPicPr preferRelativeResize="0"/>
          <p:nvPr/>
        </p:nvPicPr>
        <p:blipFill rotWithShape="1">
          <a:blip r:embed="rId3">
            <a:alphaModFix/>
          </a:blip>
          <a:srcRect b="-20363" l="0" r="0" t="-20363"/>
          <a:stretch/>
        </p:blipFill>
        <p:spPr>
          <a:xfrm>
            <a:off x="5265875" y="1402200"/>
            <a:ext cx="4727700" cy="5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>
            <p:ph idx="1" type="subTitle"/>
          </p:nvPr>
        </p:nvSpPr>
        <p:spPr>
          <a:xfrm>
            <a:off x="295000" y="2269050"/>
            <a:ext cx="4727700" cy="1993200"/>
          </a:xfrm>
          <a:prstGeom prst="rect">
            <a:avLst/>
          </a:prstGeom>
        </p:spPr>
        <p:txBody>
          <a:bodyPr anchorCtr="0" anchor="t" bIns="112875" lIns="112875" rIns="112875" wrap="square" tIns="112875">
            <a:noAutofit/>
          </a:bodyPr>
          <a:lstStyle/>
          <a:p>
            <a:pPr indent="-342900" lvl="0" marL="342900" rtl="0" algn="l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300"/>
              <a:t>Let your parents know about leaks in your house</a:t>
            </a:r>
          </a:p>
          <a:p>
            <a:pPr indent="-285750" lvl="1" marL="742950" rtl="0" algn="l">
              <a:spcBef>
                <a:spcPts val="460"/>
              </a:spcBef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lang="en-US" sz="2300"/>
              <a:t>Leaks are easily fixable and save you water and money</a:t>
            </a:r>
          </a:p>
          <a:p>
            <a:pPr indent="-342900" lvl="0" marL="342900" rtl="0" algn="l">
              <a:spcBef>
                <a:spcPts val="46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300"/>
              <a:t>Tell your parents about high-efficiency washers, faucets, and toilets</a:t>
            </a:r>
          </a:p>
          <a:p>
            <a:pPr indent="-342900" lvl="0" marL="342900" rtl="0" algn="l">
              <a:spcBef>
                <a:spcPts val="46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300"/>
              <a:t>Run your dishwasher or washing machine only with full loads</a:t>
            </a:r>
          </a:p>
          <a:p>
            <a:pPr indent="-342900" lvl="0" marL="342900" rtl="0" algn="l">
              <a:spcBef>
                <a:spcPts val="46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300"/>
              <a:t>Turn off the faucet when brushing or shaving</a:t>
            </a:r>
          </a:p>
          <a:p>
            <a:pPr indent="-342900" lvl="0" marL="342900" rtl="0" algn="l">
              <a:spcBef>
                <a:spcPts val="46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300"/>
              <a:t>Take shorter showers</a:t>
            </a:r>
          </a:p>
          <a:p>
            <a:pPr indent="-196850" lvl="0" marL="342900" rtl="0" algn="l">
              <a:lnSpc>
                <a:spcPct val="115000"/>
              </a:lnSpc>
              <a:spcBef>
                <a:spcPts val="460"/>
              </a:spcBef>
              <a:buNone/>
            </a:pPr>
            <a:r>
              <a:t/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295000" y="341331"/>
            <a:ext cx="4494600" cy="26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Conservation Tips for Outside</a:t>
            </a:r>
          </a:p>
        </p:txBody>
      </p:sp>
      <p:sp>
        <p:nvSpPr>
          <p:cNvPr id="213" name="Shape 213"/>
          <p:cNvSpPr txBox="1"/>
          <p:nvPr>
            <p:ph idx="2" type="body"/>
          </p:nvPr>
        </p:nvSpPr>
        <p:spPr>
          <a:xfrm>
            <a:off x="5488333" y="1072888"/>
            <a:ext cx="4263300" cy="54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your lawn only when it needs it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your plants earlier in the day when less can evaporate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Plant plants and shrubs that use less water, like sunflowers, lavender, and marigolds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water the gutter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run the hose while washing your car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2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un-flower_3314.jpg" id="214" name="Shape 214"/>
          <p:cNvPicPr preferRelativeResize="0"/>
          <p:nvPr/>
        </p:nvPicPr>
        <p:blipFill rotWithShape="1">
          <a:blip r:embed="rId3">
            <a:alphaModFix/>
          </a:blip>
          <a:srcRect b="-24716" l="0" r="0" t="-24716"/>
          <a:stretch/>
        </p:blipFill>
        <p:spPr>
          <a:xfrm>
            <a:off x="390450" y="2576411"/>
            <a:ext cx="4303800" cy="48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>
            <p:ph idx="1" type="subTitle"/>
          </p:nvPr>
        </p:nvSpPr>
        <p:spPr>
          <a:xfrm>
            <a:off x="295000" y="4328001"/>
            <a:ext cx="4494600" cy="1993200"/>
          </a:xfrm>
          <a:prstGeom prst="rect">
            <a:avLst/>
          </a:prstGeom>
        </p:spPr>
        <p:txBody>
          <a:bodyPr anchorCtr="0" anchor="t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295000" y="301506"/>
            <a:ext cx="4494600" cy="26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Conservation Tips for School</a:t>
            </a:r>
          </a:p>
        </p:txBody>
      </p:sp>
      <p:sp>
        <p:nvSpPr>
          <p:cNvPr id="221" name="Shape 221"/>
          <p:cNvSpPr txBox="1"/>
          <p:nvPr>
            <p:ph idx="2" type="body"/>
          </p:nvPr>
        </p:nvSpPr>
        <p:spPr>
          <a:xfrm>
            <a:off x="5488333" y="1072888"/>
            <a:ext cx="4263300" cy="54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Bring or use a reusable water bottle instead of the drinking fountain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 off the tap while washing your hands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Pay attention to water conservation signs in bathrooms and drinking fountains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 administration if there are any leaking pipes, hoses, or hydrants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algene.jpg" id="222" name="Shape 222"/>
          <p:cNvPicPr preferRelativeResize="0"/>
          <p:nvPr/>
        </p:nvPicPr>
        <p:blipFill rotWithShape="1">
          <a:blip r:embed="rId3">
            <a:alphaModFix/>
          </a:blip>
          <a:srcRect b="0" l="-15374" r="-15361" t="0"/>
          <a:stretch/>
        </p:blipFill>
        <p:spPr>
          <a:xfrm>
            <a:off x="626312" y="2753800"/>
            <a:ext cx="4048200" cy="45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46333" y="1481370"/>
            <a:ext cx="9467400" cy="31797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Lunch!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1675"/>
            <a:ext cx="10160000" cy="67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2200"/>
            <a:ext cx="10160000" cy="6705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82500" y="2079777"/>
            <a:ext cx="9395100" cy="3180299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Engineering Challenge: Build a Water Purifier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 title="videoplayback.mp4">
            <a:hlinkClick r:id="rId3"/>
          </p:cNvPr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295000" y="1602481"/>
            <a:ext cx="4494600" cy="26463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Simple Water Purifiers</a:t>
            </a:r>
          </a:p>
        </p:txBody>
      </p:sp>
      <p:sp>
        <p:nvSpPr>
          <p:cNvPr id="259" name="Shape 259"/>
          <p:cNvSpPr txBox="1"/>
          <p:nvPr>
            <p:ph idx="1" type="subTitle"/>
          </p:nvPr>
        </p:nvSpPr>
        <p:spPr>
          <a:xfrm>
            <a:off x="380950" y="4328000"/>
            <a:ext cx="4322700" cy="1993200"/>
          </a:xfrm>
          <a:prstGeom prst="rect">
            <a:avLst/>
          </a:prstGeom>
        </p:spPr>
        <p:txBody>
          <a:bodyPr anchorCtr="0" anchor="t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Day 1 Task: Design</a:t>
            </a:r>
            <a:r>
              <a:rPr lang="en-US"/>
              <a:t> a water purifier to clean muddy water with the materials available. Students must draw their design and write a materials list by the end of the day.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575" y="196350"/>
            <a:ext cx="3993400" cy="29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0575" y="3475650"/>
            <a:ext cx="3993400" cy="369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</p:spPr>
        <p:txBody>
          <a:bodyPr anchorCtr="0" anchor="t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Discussion Questions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46333" y="1828259"/>
            <a:ext cx="9467400" cy="4940400"/>
          </a:xfrm>
          <a:prstGeom prst="rect">
            <a:avLst/>
          </a:prstGeom>
        </p:spPr>
        <p:txBody>
          <a:bodyPr anchorCtr="0" anchor="t" bIns="112875" lIns="112875" rIns="112875" wrap="square" tIns="112875">
            <a:noAutofit/>
          </a:bodyPr>
          <a:lstStyle/>
          <a:p>
            <a:pPr indent="-4191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○"/>
            </a:pPr>
            <a:r>
              <a:rPr lang="en-US" sz="3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Did your population have enough water to fill the water bottle? Explain.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○"/>
            </a:pPr>
            <a:r>
              <a:rPr lang="en-US" sz="3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How did you decide to fill your paper cups?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○"/>
            </a:pPr>
            <a:r>
              <a:rPr lang="en-US" sz="3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What would it mean if you were only able to provide half the agriculture resources needed? Industrial resources? Human resources?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82450" y="1761152"/>
            <a:ext cx="9395100" cy="3180299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Global Water Crisis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 title="Meet Florence Okomo.mp4">
            <a:hlinkClick r:id="rId3"/>
          </p:cNvPr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Arial"/>
              <a:buNone/>
            </a:pPr>
            <a:r>
              <a:rPr b="0" i="0" lang="en-US" sz="5600" u="none" cap="none" strike="noStrik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Term Definitions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52450" y="2200275"/>
            <a:ext cx="9055099" cy="4778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Access to drinking water 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means that the </a:t>
            </a:r>
            <a:r>
              <a:rPr lang="en-US" sz="2900"/>
              <a:t>clean water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less than 1 kilometer away from </a:t>
            </a:r>
            <a:r>
              <a:rPr lang="en-US" sz="2900"/>
              <a:t>you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that it is possible to </a:t>
            </a:r>
            <a:r>
              <a:rPr lang="en-US" sz="2900"/>
              <a:t>get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least 20 litres per </a:t>
            </a:r>
            <a:r>
              <a:rPr lang="en-US" sz="2900"/>
              <a:t>person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100000"/>
              <a:buFont typeface="Arial"/>
              <a:buChar char="•"/>
            </a:pPr>
            <a:r>
              <a:rPr b="0" i="1" lang="en-US" sz="36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Drinking water</a:t>
            </a:r>
            <a:r>
              <a:rPr b="0" i="0" lang="en-US" sz="36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water used for </a:t>
            </a:r>
            <a:r>
              <a:rPr lang="en-US" sz="2900"/>
              <a:t>household 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purposes</a:t>
            </a:r>
          </a:p>
          <a:p>
            <a:pPr indent="-457200" lvl="2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124137"/>
              <a:buFont typeface="Arial"/>
            </a:pPr>
            <a:r>
              <a:rPr lang="en-US" sz="2900"/>
              <a:t>D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rinking</a:t>
            </a:r>
          </a:p>
          <a:p>
            <a:pPr indent="-457200" lvl="2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124137"/>
              <a:buFont typeface="Arial"/>
            </a:pPr>
            <a:r>
              <a:rPr lang="en-US" sz="2900"/>
              <a:t>C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ooking</a:t>
            </a:r>
          </a:p>
          <a:p>
            <a:pPr indent="-457200" lvl="2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124137"/>
              <a:buFont typeface="Arial"/>
            </a:pPr>
            <a:r>
              <a:rPr lang="en-US" sz="2900"/>
              <a:t>P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ersonal </a:t>
            </a:r>
            <a:r>
              <a:rPr lang="en-US" sz="2900"/>
              <a:t>H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ygiene</a:t>
            </a:r>
          </a:p>
          <a:p>
            <a:pPr indent="0" lvl="0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Arial"/>
              <a:buNone/>
            </a:pPr>
            <a:r>
              <a:rPr b="0" i="0" lang="en-US" sz="5600" u="none" cap="none" strike="noStrik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Drinking Water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52450" y="2200275"/>
            <a:ext cx="9055099" cy="4778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person needs 20-50 liters of safe freshwater a day for drinking, cooking and cleaning.</a:t>
            </a: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9047"/>
              <a:buFont typeface="Arial"/>
              <a:buChar char="•"/>
            </a:pPr>
            <a:r>
              <a:rPr lang="en-US" sz="4200">
                <a:solidFill>
                  <a:srgbClr val="0F6FC6"/>
                </a:solidFill>
              </a:rPr>
              <a:t>O</a:t>
            </a:r>
            <a:r>
              <a:rPr b="0" i="0" lang="en-US" sz="42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ne in </a:t>
            </a:r>
            <a:r>
              <a:rPr lang="en-US" sz="4200">
                <a:solidFill>
                  <a:srgbClr val="0F6FC6"/>
                </a:solidFill>
              </a:rPr>
              <a:t>nine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people worldwide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don't have access to this amount of safe freshwater.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Arial"/>
              <a:buNone/>
            </a:pPr>
            <a:r>
              <a:rPr b="0" i="0" lang="en-US" sz="5600" u="none" cap="none" strike="noStrik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Water use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82573" y="2166925"/>
            <a:ext cx="9467400" cy="48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2025</a:t>
            </a:r>
            <a:r>
              <a:rPr lang="en-US" sz="3100"/>
              <a:t>:</a:t>
            </a:r>
          </a:p>
          <a:p>
            <a:pPr indent="-2286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b="0" i="0" lang="en-US" sz="42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800 million people 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experience absolute water </a:t>
            </a:r>
            <a:r>
              <a:rPr lang="en-US" sz="3100"/>
              <a:t>shortness</a:t>
            </a:r>
          </a:p>
          <a:p>
            <a:pPr indent="-2286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b="0" i="0" lang="en-US" sz="42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two-thirds 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world population could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under stress conditions.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Arial"/>
              <a:buNone/>
            </a:pPr>
            <a:r>
              <a:rPr b="0" i="0" lang="en-US" sz="5600" u="none" cap="none" strike="noStrik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In comparison…</a:t>
            </a:r>
          </a:p>
        </p:txBody>
      </p:sp>
      <p:sp>
        <p:nvSpPr>
          <p:cNvPr id="124" name="Shape 124"/>
          <p:cNvSpPr txBox="1"/>
          <p:nvPr>
            <p:ph idx="4294967295" type="subTitle"/>
          </p:nvPr>
        </p:nvSpPr>
        <p:spPr>
          <a:xfrm>
            <a:off x="552450" y="2200275"/>
            <a:ext cx="9055099" cy="4778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7931"/>
              <a:buFont typeface="Arial"/>
              <a:buChar char="•"/>
            </a:pP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average, people in Europe use more than </a:t>
            </a:r>
            <a:r>
              <a:rPr b="0" i="0" lang="en-US" sz="40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200 liters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—in the United States more than </a:t>
            </a:r>
            <a:r>
              <a:rPr b="0" i="0" lang="en-US" sz="40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400 liters PER DAY</a:t>
            </a:r>
            <a:r>
              <a:rPr lang="en-US" sz="40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7931"/>
              <a:buFont typeface="Arial"/>
              <a:buChar char="•"/>
            </a:pP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 billion people who don’t have access to drinking water only use up to </a:t>
            </a:r>
            <a:r>
              <a:rPr b="0" i="0" lang="en-US" sz="40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5 liters</a:t>
            </a:r>
            <a:r>
              <a:rPr lang="en-US" sz="40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(not enough to flush some toilets)!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