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7620000" cx="10160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Abril Fatface"/>
      <p:regular r:id="rId42"/>
    </p:embeddedFont>
    <p:embeddedFont>
      <p:font typeface="Oswal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AbrilFatface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Oswald-bold.fntdata"/><Relationship Id="rId21" Type="http://schemas.openxmlformats.org/officeDocument/2006/relationships/slide" Target="slides/slide17.xml"/><Relationship Id="rId43" Type="http://schemas.openxmlformats.org/officeDocument/2006/relationships/font" Target="fonts/Oswald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1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5" name="Shape 1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Ik heb dit in het Engels gelaten, omdat Google slide ook in het Engels is.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9" name="Shape 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1" name="Shape 1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4" name="Shape 1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1" name="Shape 1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762500" y="0"/>
            <a:ext cx="80400" cy="76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4842750" y="0"/>
            <a:ext cx="4281300" cy="76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8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82500" y="5260222"/>
            <a:ext cx="5455800" cy="8559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112875" lIns="112875" rIns="112875" wrap="square" tIns="1128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7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46333" y="4782851"/>
            <a:ext cx="9467400" cy="1927199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762000" y="676275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875" lIns="112875" rIns="112875" wrap="square" tIns="1128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7620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5156200" y="2200275"/>
            <a:ext cx="42417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762000" y="6942136"/>
            <a:ext cx="2117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470275" y="6942136"/>
            <a:ext cx="3219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280275" y="6942136"/>
            <a:ext cx="2119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5400000">
            <a:off x="5048466" y="827133"/>
            <a:ext cx="63000" cy="9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59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46333" y="1828222"/>
            <a:ext cx="44442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5369333" y="1828222"/>
            <a:ext cx="4444200" cy="4940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7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46333" y="823111"/>
            <a:ext cx="3120000" cy="11196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46333" y="2058666"/>
            <a:ext cx="3120000" cy="47103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544722" y="779777"/>
            <a:ext cx="6243000" cy="6060299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67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0" y="-111"/>
            <a:ext cx="5079900" cy="76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588527" y="6660000"/>
            <a:ext cx="52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6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46333" y="6267518"/>
            <a:ext cx="6665400" cy="896399"/>
          </a:xfrm>
          <a:prstGeom prst="rect">
            <a:avLst/>
          </a:prstGeom>
        </p:spPr>
        <p:txBody>
          <a:bodyPr anchorCtr="0" anchor="ctr" bIns="112875" lIns="112875" rIns="112875" wrap="square" tIns="11287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875" lIns="112875" rIns="112875" wrap="square" tIns="11287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○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buFont typeface="Playfair Display"/>
              <a:buChar char="■"/>
              <a:defRPr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442221" y="6946309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875" lIns="112875" rIns="112875" wrap="square" tIns="11287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rive.google.com/file/d/0ByHldf12ABm2aFpKOWhRdzIzejA/view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0ByHldf12ABm2RlZiNERKVFpsems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Laten we helpen, Dag 3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82500" y="5260222"/>
            <a:ext cx="5455800" cy="8559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STEAM Camp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International School of Aruba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Wereld Armoede</a:t>
            </a:r>
          </a:p>
        </p:txBody>
      </p:sp>
      <p:sp>
        <p:nvSpPr>
          <p:cNvPr id="130" name="Shape 130"/>
          <p:cNvSpPr txBox="1"/>
          <p:nvPr>
            <p:ph idx="4294967295" type="subTitle"/>
          </p:nvPr>
        </p:nvSpPr>
        <p:spPr>
          <a:xfrm>
            <a:off x="552450" y="1828800"/>
            <a:ext cx="4973700" cy="5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Schoon water zorgt voor een betere </a:t>
            </a:r>
            <a:r>
              <a:rPr b="1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opname van voedingsstoffen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uit voedsel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Schoon water zorgt ook voor gezondheid en schone groenten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7931"/>
              <a:buFont typeface="Arial"/>
              <a:buChar char="•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Vies/ vervuild water is de 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nr 2 doodsoorzaak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van kinderen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32000"/>
            <a:ext cx="3281361" cy="423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Leerlingen zonder water</a:t>
            </a:r>
          </a:p>
        </p:txBody>
      </p:sp>
      <p:sp>
        <p:nvSpPr>
          <p:cNvPr id="138" name="Shape 138"/>
          <p:cNvSpPr txBox="1"/>
          <p:nvPr>
            <p:ph idx="4294967295" type="subTitle"/>
          </p:nvPr>
        </p:nvSpPr>
        <p:spPr>
          <a:xfrm>
            <a:off x="552450" y="1828800"/>
            <a:ext cx="6515100" cy="4927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 dan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 alle scholen op de wereld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hebben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1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geen toegaing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drinkwater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Schoonwater zorgt voor betere gezondheid. Dus minder ziekte leidt ook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1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tot minder gemiste schooldagen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Kinderen (vooral meisjes) moeten vaak school missen om water te halen.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136" y="1354137"/>
            <a:ext cx="2435224" cy="60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61375" y="394431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Verminderen</a:t>
            </a:r>
            <a:b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kindersterfte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5419175" y="2624551"/>
            <a:ext cx="4494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45720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5000 </a:t>
            </a:r>
            <a:r>
              <a:rPr b="1" lang="en-US" sz="31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kinderen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sterven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elke dag</a:t>
            </a: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 het geen toegang hebben tot schoon water of dergelijke oorzaken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137" y="2109875"/>
            <a:ext cx="3737100" cy="5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Facts &amp; Figures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op de negen personen wereldwijd heeft geen toegang tot schoon water. 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None/>
            </a:pPr>
            <a:r>
              <a:rPr b="1" lang="en-US" sz="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46342" y="3827513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op de 3 personen, ongeveer 2,4 miljard mensen, hebben niet voldoende middelen om schoonwater te maken.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Minder dan 1 op de 3 mensen in Africa hebben geen toegang tot een W.C.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46308" y="2220145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sz="6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14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lang="en-US" sz="6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Bijna 1 op elke 5 doden onder 5 jaar komt door het schoon water tekort.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Google Slides Demonstration</a:t>
            </a:r>
          </a:p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new slide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text &amp; lists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Change theme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Add image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Pauze!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46333" y="4782851"/>
            <a:ext cx="9467400" cy="1927199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45599" y="146051"/>
            <a:ext cx="5880600" cy="37572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Schaarste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activiteit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394225" y="89700"/>
            <a:ext cx="5336400" cy="4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Populatie beschiknbaar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Landbouw behoefte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 rtl="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Industriele behoefte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457200" lvl="0" marL="457200">
              <a:spcBef>
                <a:spcPts val="0"/>
              </a:spcBef>
              <a:buSzPct val="100000"/>
              <a:buFont typeface="Abril Fatface"/>
              <a:buChar char="➔"/>
            </a:pPr>
            <a:r>
              <a:rPr lang="en-US" sz="3600">
                <a:latin typeface="Abril Fatface"/>
                <a:ea typeface="Abril Fatface"/>
                <a:cs typeface="Abril Fatface"/>
                <a:sym typeface="Abril Fatface"/>
              </a:rPr>
              <a:t>Menselijke behoefte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Maak een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Google Slide Presentatie</a:t>
            </a:r>
          </a:p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Wat kan JIJ doen om het watergebruik op school te verbeteren</a:t>
            </a:r>
            <a:r>
              <a:rPr lang="en-US"/>
              <a:t>?</a:t>
            </a:r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Jouw presentatie moet hebben</a:t>
            </a:r>
            <a:r>
              <a:rPr lang="en-US"/>
              <a:t>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Titel pagina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Kleurrijk thema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Bullets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PLaatjes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Ten minste 4 slide’s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295000" y="-83493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besparing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Tips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voor gebruik voor binnen</a:t>
            </a:r>
          </a:p>
        </p:txBody>
      </p:sp>
      <p:pic>
        <p:nvPicPr>
          <p:cNvPr descr="toothbrush_under_faucet.jpg" id="206" name="Shape 206"/>
          <p:cNvPicPr preferRelativeResize="0"/>
          <p:nvPr/>
        </p:nvPicPr>
        <p:blipFill rotWithShape="1">
          <a:blip r:embed="rId3">
            <a:alphaModFix/>
          </a:blip>
          <a:srcRect b="-20363" l="0" r="0" t="-20363"/>
          <a:stretch/>
        </p:blipFill>
        <p:spPr>
          <a:xfrm>
            <a:off x="5265875" y="1402200"/>
            <a:ext cx="4727700" cy="5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idx="1" type="subTitle"/>
          </p:nvPr>
        </p:nvSpPr>
        <p:spPr>
          <a:xfrm>
            <a:off x="295000" y="2269050"/>
            <a:ext cx="47277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indent="-342900" lvl="0" marL="342900" rtl="0" algn="l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Als je een lek ziet, vertel het je ouders</a:t>
            </a:r>
          </a:p>
          <a:p>
            <a:pPr indent="-285750" lvl="1" marL="74295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–"/>
            </a:pPr>
            <a:r>
              <a:rPr lang="en-US" sz="2300"/>
              <a:t>Lekken zijn te fixen en besparen water en geld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Vertel je ouders over efficiente apparaten die water besparen, maar ook water besparende kranen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Gebruik de wasmachine alleen als ‘ie vol is.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Draai de kraan uit als je je tanden poetst.</a:t>
            </a:r>
          </a:p>
          <a:p>
            <a:pPr indent="-342900" lvl="0" marL="342900" rtl="0" algn="l">
              <a:spcBef>
                <a:spcPts val="460"/>
              </a:spcBef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lang="en-US" sz="2300"/>
              <a:t>Douche korter</a:t>
            </a:r>
          </a:p>
          <a:p>
            <a:pPr indent="-196850" lvl="0" marL="342900" rtl="0" algn="l">
              <a:lnSpc>
                <a:spcPct val="115000"/>
              </a:lnSpc>
              <a:spcBef>
                <a:spcPts val="46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295000" y="341331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Water besparing</a:t>
            </a:r>
            <a:b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Tips voor gebruik voor buiten</a:t>
            </a:r>
          </a:p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Geef te tuin alleen water als het nodig 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Geef je planten alleen ‘s avonds water (minder verdamping)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zijn planten die veel minder water gebruiken. Plant die in je tuin.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Gebruik niet te veel water als je je auto wast.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un-flower_3314.jpg" id="214" name="Shape 214"/>
          <p:cNvPicPr preferRelativeResize="0"/>
          <p:nvPr/>
        </p:nvPicPr>
        <p:blipFill rotWithShape="1">
          <a:blip r:embed="rId3">
            <a:alphaModFix/>
          </a:blip>
          <a:srcRect b="-24716" l="0" r="0" t="-24716"/>
          <a:stretch/>
        </p:blipFill>
        <p:spPr>
          <a:xfrm>
            <a:off x="390450" y="2576411"/>
            <a:ext cx="4303800" cy="48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" type="subTitle"/>
          </p:nvPr>
        </p:nvSpPr>
        <p:spPr>
          <a:xfrm>
            <a:off x="295000" y="4328001"/>
            <a:ext cx="44946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79900" y="243356"/>
            <a:ext cx="44946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Water besparing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Tips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voor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School</a:t>
            </a:r>
          </a:p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5488333" y="1072888"/>
            <a:ext cx="4263300" cy="5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Breng een hervulbare fles mee, in plaats van de drinken uit de tap.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Draai de kraan uit als je je handen wast.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op de borden als je je handen wast in de W.C. van school.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 er een lek is, vertel het meteen aan de schoolleiding.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lgene.jpg" id="222" name="Shape 222"/>
          <p:cNvPicPr preferRelativeResize="0"/>
          <p:nvPr/>
        </p:nvPicPr>
        <p:blipFill rotWithShape="1">
          <a:blip r:embed="rId3">
            <a:alphaModFix/>
          </a:blip>
          <a:srcRect b="0" l="-15374" r="-15361" t="0"/>
          <a:stretch/>
        </p:blipFill>
        <p:spPr>
          <a:xfrm>
            <a:off x="626312" y="2753800"/>
            <a:ext cx="4048200" cy="4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46333" y="1481370"/>
            <a:ext cx="9467400" cy="31797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Lunch!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1675"/>
            <a:ext cx="10160000" cy="67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200"/>
            <a:ext cx="10160000" cy="670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82500" y="2079777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Engineering Challenge: Maak een water zuiveringsinstallatie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 title="videoplayback.mp4">
            <a:hlinkClick r:id="rId3"/>
          </p:cNvPr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295000" y="1602481"/>
            <a:ext cx="4494600" cy="2646300"/>
          </a:xfrm>
          <a:prstGeom prst="rect">
            <a:avLst/>
          </a:prstGeom>
        </p:spPr>
        <p:txBody>
          <a:bodyPr anchorCtr="0" anchor="b" bIns="112875" lIns="112875" rIns="112875" wrap="square" tIns="1128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Simpele water zuiveraars</a:t>
            </a:r>
          </a:p>
        </p:txBody>
      </p:sp>
      <p:sp>
        <p:nvSpPr>
          <p:cNvPr id="259" name="Shape 259"/>
          <p:cNvSpPr txBox="1"/>
          <p:nvPr>
            <p:ph idx="1" type="subTitle"/>
          </p:nvPr>
        </p:nvSpPr>
        <p:spPr>
          <a:xfrm>
            <a:off x="380950" y="4328000"/>
            <a:ext cx="4322700" cy="19932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Dag 1 Taak: Bedenk en manier om water schoon te maken met simpele middelen. Je maakt een tekening van je opstelling en je schrijft materialen op die je nodig hebt. </a:t>
            </a:r>
            <a:r>
              <a:rPr lang="en-US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575" y="196350"/>
            <a:ext cx="3993400" cy="29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575" y="3475650"/>
            <a:ext cx="3993400" cy="36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Discussie vragen: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46333" y="1828259"/>
            <a:ext cx="9467400" cy="4940400"/>
          </a:xfrm>
          <a:prstGeom prst="rect">
            <a:avLst/>
          </a:prstGeom>
        </p:spPr>
        <p:txBody>
          <a:bodyPr anchorCtr="0" anchor="t" bIns="112875" lIns="112875" rIns="112875" wrap="square" tIns="112875">
            <a:noAutofit/>
          </a:bodyPr>
          <a:lstStyle/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Had jouw populatie genoeg grondstoffen om de fles te vullen?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Wat heb je besloten op de cups te vullen?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○"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Wat zou het betkenen als je alleen maar de helft dan de landbouwbehoefte zou hoeven te voorzien? Industriele behoefte? Menselijke behoefte?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82450" y="1761152"/>
            <a:ext cx="9395100" cy="3180299"/>
          </a:xfrm>
          <a:prstGeom prst="rect">
            <a:avLst/>
          </a:prstGeom>
        </p:spPr>
        <p:txBody>
          <a:bodyPr anchorCtr="0" anchor="ctr" bIns="112875" lIns="112875" rIns="112875" wrap="square" tIns="112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Wereldwijde watercrisis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title="Meet Florence Okomo.mp4">
            <a:hlinkClick r:id="rId3"/>
          </p:cNvPr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lang="en-US" sz="5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Woordenschat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Access to drinking water </a:t>
            </a:r>
            <a:r>
              <a:rPr lang="en-US" sz="2900"/>
              <a:t>betekent dat schoonwater is binnen 1 kilometer te bereiken voor een bewoner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00000"/>
              <a:buFont typeface="Arial"/>
              <a:buChar char="•"/>
            </a:pPr>
            <a:r>
              <a:rPr b="0" i="1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Drinking water</a:t>
            </a:r>
            <a:r>
              <a:rPr b="0" i="0" lang="en-US" sz="36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/>
              <a:t>water dat gebruikt wordt voor het huishouden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D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rink</a:t>
            </a:r>
            <a:r>
              <a:rPr lang="en-US" sz="2900"/>
              <a:t>en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koken</a:t>
            </a:r>
          </a:p>
          <a:p>
            <a:pPr indent="-4572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124137"/>
              <a:buFont typeface="Arial"/>
            </a:pPr>
            <a:r>
              <a:rPr lang="en-US" sz="2900"/>
              <a:t>Hygiëne ( en schoonmaken)</a:t>
            </a:r>
          </a:p>
          <a:p>
            <a:pPr indent="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46308" y="678671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Drinking Water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900"/>
              <a:t>lk mens heeft ongeveer 20 tot 50 liter water nodig om zich schoon te houden, te drinken en te koken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9047"/>
              <a:buFont typeface="Arial"/>
              <a:buChar char="•"/>
            </a:pPr>
            <a:r>
              <a:rPr lang="en-US" sz="4200">
                <a:solidFill>
                  <a:srgbClr val="0F6FC6"/>
                </a:solidFill>
              </a:rPr>
              <a:t>1 per negen personen heeft niet de “luxe” van drinkwater in die hoeveelheid.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0" i="0" lang="en-US" sz="5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-US" sz="5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gebruik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82573" y="2166925"/>
            <a:ext cx="9467400" cy="4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100"/>
              <a:t>In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r>
              <a:rPr lang="en-US" sz="3100"/>
              <a:t>:</a:t>
            </a:r>
          </a:p>
          <a:p>
            <a: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800 </a:t>
            </a:r>
            <a:r>
              <a:rPr lang="en-US" sz="4200">
                <a:solidFill>
                  <a:srgbClr val="0F6FC6"/>
                </a:solidFill>
              </a:rPr>
              <a:t>miljoen mensen</a:t>
            </a: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/>
              <a:t>zullen watertekort gaan ervaren</a:t>
            </a:r>
          </a:p>
          <a:p>
            <a: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4200">
                <a:solidFill>
                  <a:srgbClr val="0F6FC6"/>
                </a:solidFill>
              </a:rPr>
              <a:t>twee-derde</a:t>
            </a:r>
            <a:r>
              <a:rPr b="0" i="0" lang="en-US" sz="42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/>
              <a:t>van de wereldpopulatie kunnen stress gaan krijgen wegens het tekort aan water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6333" y="659296"/>
            <a:ext cx="9467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lang="en-US" sz="5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Ter vergelijking:</a:t>
            </a:r>
          </a:p>
        </p:txBody>
      </p:sp>
      <p:sp>
        <p:nvSpPr>
          <p:cNvPr id="124" name="Shape 124"/>
          <p:cNvSpPr txBox="1"/>
          <p:nvPr>
            <p:ph idx="4294967295" type="subTitle"/>
          </p:nvPr>
        </p:nvSpPr>
        <p:spPr>
          <a:xfrm>
            <a:off x="552450" y="2200275"/>
            <a:ext cx="9055099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7931"/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Gemiddeld, mensen in Europa gebruiken rond de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200 liters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in de USA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400 liters PER DA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G!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7931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miljard mensen die geen drinkwater binnen bereik hebben gebruiken slechts</a:t>
            </a: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5 liters</a:t>
            </a:r>
            <a:r>
              <a:rPr lang="en-US" sz="40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(daar kan je niet eens een toilet mee doorspoelen)!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