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y="5143500" cx="9144000"/>
  <p:notesSz cx="6858000" cy="9144000"/>
  <p:embeddedFontLst>
    <p:embeddedFont>
      <p:font typeface="Amatic SC"/>
      <p:regular r:id="rId61"/>
      <p:bold r:id="rId62"/>
    </p:embeddedFont>
    <p:embeddedFont>
      <p:font typeface="Source Code Pro"/>
      <p:regular r:id="rId63"/>
      <p:bold r:id="rId64"/>
    </p:embeddedFont>
    <p:embeddedFont>
      <p:font typeface="Palatino Linotype"/>
      <p:regular r:id="rId65"/>
      <p:bold r:id="rId66"/>
      <p:italic r:id="rId67"/>
      <p:boldItalic r:id="rId68"/>
    </p:embeddedFont>
    <p:embeddedFont>
      <p:font typeface="Tahoma"/>
      <p:regular r:id="rId69"/>
      <p:bold r:id="rId70"/>
    </p:embeddedFont>
    <p:embeddedFont>
      <p:font typeface="Bodoni"/>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Bodoni-italic.fntdata"/><Relationship Id="rId72" Type="http://schemas.openxmlformats.org/officeDocument/2006/relationships/font" Target="fonts/Bodoni-bold.fntdata"/><Relationship Id="rId31" Type="http://schemas.openxmlformats.org/officeDocument/2006/relationships/slide" Target="slides/slide27.xml"/><Relationship Id="rId30" Type="http://schemas.openxmlformats.org/officeDocument/2006/relationships/slide" Target="slides/slide26.xml"/><Relationship Id="rId74" Type="http://schemas.openxmlformats.org/officeDocument/2006/relationships/font" Target="fonts/Bodoni-boldItalic.fntdata"/><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Bodoni-regular.fntdata"/><Relationship Id="rId70" Type="http://schemas.openxmlformats.org/officeDocument/2006/relationships/font" Target="fonts/Tahoma-bold.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AmaticSC-bold.fntdata"/><Relationship Id="rId61" Type="http://schemas.openxmlformats.org/officeDocument/2006/relationships/font" Target="fonts/AmaticSC-regular.fntdata"/><Relationship Id="rId20" Type="http://schemas.openxmlformats.org/officeDocument/2006/relationships/slide" Target="slides/slide16.xml"/><Relationship Id="rId64" Type="http://schemas.openxmlformats.org/officeDocument/2006/relationships/font" Target="fonts/SourceCodePro-bold.fntdata"/><Relationship Id="rId63" Type="http://schemas.openxmlformats.org/officeDocument/2006/relationships/font" Target="fonts/SourceCodePro-regular.fntdata"/><Relationship Id="rId22" Type="http://schemas.openxmlformats.org/officeDocument/2006/relationships/slide" Target="slides/slide18.xml"/><Relationship Id="rId66" Type="http://schemas.openxmlformats.org/officeDocument/2006/relationships/font" Target="fonts/PalatinoLinotype-bold.fntdata"/><Relationship Id="rId21" Type="http://schemas.openxmlformats.org/officeDocument/2006/relationships/slide" Target="slides/slide17.xml"/><Relationship Id="rId65" Type="http://schemas.openxmlformats.org/officeDocument/2006/relationships/font" Target="fonts/PalatinoLinotype-regular.fntdata"/><Relationship Id="rId24" Type="http://schemas.openxmlformats.org/officeDocument/2006/relationships/slide" Target="slides/slide20.xml"/><Relationship Id="rId68" Type="http://schemas.openxmlformats.org/officeDocument/2006/relationships/font" Target="fonts/PalatinoLinotype-boldItalic.fntdata"/><Relationship Id="rId23" Type="http://schemas.openxmlformats.org/officeDocument/2006/relationships/slide" Target="slides/slide19.xml"/><Relationship Id="rId67" Type="http://schemas.openxmlformats.org/officeDocument/2006/relationships/font" Target="fonts/PalatinoLinotype-italic.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Tahoma-regular.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TRUE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b="1" lang="en" sz="1000">
                <a:latin typeface="Palatino Linotype"/>
                <a:ea typeface="Palatino Linotype"/>
                <a:cs typeface="Palatino Linotype"/>
                <a:sym typeface="Palatino Linotype"/>
              </a:rPr>
              <a:t>FALSE: Water is composed of two elements, Hydrogen and Oxygen. </a:t>
            </a:r>
            <a:r>
              <a:rPr b="1" lang="en" sz="1000">
                <a:solidFill>
                  <a:srgbClr val="FF0000"/>
                </a:solidFill>
                <a:latin typeface="Palatino Linotype"/>
                <a:ea typeface="Palatino Linotype"/>
                <a:cs typeface="Palatino Linotype"/>
                <a:sym typeface="Palatino Linotype"/>
              </a:rPr>
              <a:t>2 Hydroge</a:t>
            </a:r>
            <a:r>
              <a:rPr b="1" lang="en" sz="1000">
                <a:latin typeface="Palatino Linotype"/>
                <a:ea typeface="Palatino Linotype"/>
                <a:cs typeface="Palatino Linotype"/>
                <a:sym typeface="Palatino Linotype"/>
              </a:rPr>
              <a:t>n + 1 Oxygen = H2O.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b="1" lang="en" sz="1000">
                <a:latin typeface="Palatino Linotype"/>
                <a:ea typeface="Palatino Linotype"/>
                <a:cs typeface="Palatino Linotype"/>
                <a:sym typeface="Palatino Linotype"/>
              </a:rPr>
              <a:t>FALSE: Nearly</a:t>
            </a:r>
            <a:r>
              <a:rPr b="1" lang="en" sz="1000">
                <a:solidFill>
                  <a:srgbClr val="FF0000"/>
                </a:solidFill>
                <a:latin typeface="Palatino Linotype"/>
                <a:ea typeface="Palatino Linotype"/>
                <a:cs typeface="Palatino Linotype"/>
                <a:sym typeface="Palatino Linotype"/>
              </a:rPr>
              <a:t> 97%</a:t>
            </a:r>
            <a:r>
              <a:rPr b="1" lang="en" sz="1000">
                <a:latin typeface="Palatino Linotype"/>
                <a:ea typeface="Palatino Linotype"/>
                <a:cs typeface="Palatino Linotype"/>
                <a:sym typeface="Palatino Linotype"/>
              </a:rPr>
              <a:t> of the world’s water is salty or otherwise undrinkable. Another 2% is locked in ice caps and glaciers. That leaves just 1% for all of humanity’s needs — all its agricultural, residential, manufacturing, community, and personal needs.</a:t>
            </a:r>
          </a:p>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True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b="1" lang="en" sz="1000">
                <a:solidFill>
                  <a:srgbClr val="FF0000"/>
                </a:solidFill>
                <a:latin typeface="Palatino Linotype"/>
                <a:ea typeface="Palatino Linotype"/>
                <a:cs typeface="Palatino Linotype"/>
                <a:sym typeface="Palatino Linotype"/>
              </a:rPr>
              <a:t>False: 75%</a:t>
            </a:r>
            <a:r>
              <a:rPr b="1" lang="en" sz="1000">
                <a:latin typeface="Palatino Linotype"/>
                <a:ea typeface="Palatino Linotype"/>
                <a:cs typeface="Palatino Linotype"/>
                <a:sym typeface="Palatino Linotype"/>
              </a:rPr>
              <a:t> of the human brain is water and </a:t>
            </a:r>
            <a:r>
              <a:rPr b="1" lang="en" sz="1000">
                <a:solidFill>
                  <a:srgbClr val="FF0000"/>
                </a:solidFill>
                <a:latin typeface="Palatino Linotype"/>
                <a:ea typeface="Palatino Linotype"/>
                <a:cs typeface="Palatino Linotype"/>
                <a:sym typeface="Palatino Linotype"/>
              </a:rPr>
              <a:t>75%</a:t>
            </a:r>
            <a:r>
              <a:rPr b="1" lang="en" sz="1000">
                <a:latin typeface="Palatino Linotype"/>
                <a:ea typeface="Palatino Linotype"/>
                <a:cs typeface="Palatino Linotype"/>
                <a:sym typeface="Palatino Linotype"/>
              </a:rPr>
              <a:t> of a living tree is water.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sz="1000"/>
              <a:t>False: </a:t>
            </a:r>
            <a:r>
              <a:rPr b="1" lang="en" sz="1000">
                <a:latin typeface="Palatino Linotype"/>
                <a:ea typeface="Palatino Linotype"/>
                <a:cs typeface="Palatino Linotype"/>
                <a:sym typeface="Palatino Linotype"/>
              </a:rPr>
              <a:t>A person can live about a month without food, but </a:t>
            </a:r>
            <a:r>
              <a:rPr b="1" lang="en" sz="1000">
                <a:solidFill>
                  <a:srgbClr val="FF0000"/>
                </a:solidFill>
                <a:latin typeface="Palatino Linotype"/>
                <a:ea typeface="Palatino Linotype"/>
                <a:cs typeface="Palatino Linotype"/>
                <a:sym typeface="Palatino Linotype"/>
              </a:rPr>
              <a:t>less than a week</a:t>
            </a:r>
            <a:r>
              <a:rPr b="1" lang="en" sz="1000">
                <a:latin typeface="Palatino Linotype"/>
                <a:ea typeface="Palatino Linotype"/>
                <a:cs typeface="Palatino Linotype"/>
                <a:sym typeface="Palatino Linotype"/>
              </a:rPr>
              <a:t> without water.</a:t>
            </a:r>
          </a:p>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True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True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b="1" lang="en" sz="1000">
                <a:latin typeface="Palatino Linotype"/>
                <a:ea typeface="Palatino Linotype"/>
                <a:cs typeface="Palatino Linotype"/>
                <a:sym typeface="Palatino Linotype"/>
              </a:rPr>
              <a:t>False: Frozen water (ice) is</a:t>
            </a:r>
            <a:r>
              <a:rPr b="1" lang="en" sz="1000">
                <a:solidFill>
                  <a:srgbClr val="FF0000"/>
                </a:solidFill>
                <a:latin typeface="Palatino Linotype"/>
                <a:ea typeface="Palatino Linotype"/>
                <a:cs typeface="Palatino Linotype"/>
                <a:sym typeface="Palatino Linotype"/>
              </a:rPr>
              <a:t> lighter </a:t>
            </a:r>
            <a:r>
              <a:rPr b="1" lang="en" sz="1000">
                <a:latin typeface="Palatino Linotype"/>
                <a:ea typeface="Palatino Linotype"/>
                <a:cs typeface="Palatino Linotype"/>
                <a:sym typeface="Palatino Linotype"/>
              </a:rPr>
              <a:t>than water, which is why ice floats in water.</a:t>
            </a:r>
          </a:p>
          <a:p>
            <a:pPr lvl="0" rtl="0">
              <a:spcBef>
                <a:spcPts val="0"/>
              </a:spcBef>
              <a:buNone/>
            </a:pPr>
            <a:r>
              <a:t/>
            </a:r>
            <a:endParaRPr b="1" sz="1000">
              <a:latin typeface="Palatino Linotype"/>
              <a:ea typeface="Palatino Linotype"/>
              <a:cs typeface="Palatino Linotype"/>
              <a:sym typeface="Palatino Linotype"/>
            </a:endParaRP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b="1" lang="en" sz="1200">
                <a:latin typeface="Times New Roman"/>
                <a:ea typeface="Times New Roman"/>
                <a:cs typeface="Times New Roman"/>
                <a:sym typeface="Times New Roman"/>
              </a:rPr>
              <a:t>False: Water expands by</a:t>
            </a:r>
            <a:r>
              <a:rPr b="1" lang="en" sz="1200">
                <a:solidFill>
                  <a:srgbClr val="FF0000"/>
                </a:solidFill>
                <a:latin typeface="Times New Roman"/>
                <a:ea typeface="Times New Roman"/>
                <a:cs typeface="Times New Roman"/>
                <a:sym typeface="Times New Roman"/>
              </a:rPr>
              <a:t> 9%</a:t>
            </a:r>
            <a:r>
              <a:rPr b="1" lang="en" sz="1200">
                <a:latin typeface="Times New Roman"/>
                <a:ea typeface="Times New Roman"/>
                <a:cs typeface="Times New Roman"/>
                <a:sym typeface="Times New Roman"/>
              </a:rPr>
              <a:t> when it freezes.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88" name="Shape 18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7" name="Shape 3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wrap="square"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wrap="square"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wrap="square"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wrap="square"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text on left, text on right">
    <p:spTree>
      <p:nvGrpSpPr>
        <p:cNvPr id="52" name="Shape 52"/>
        <p:cNvGrpSpPr/>
        <p:nvPr/>
      </p:nvGrpSpPr>
      <p:grpSpPr>
        <a:xfrm>
          <a:off x="0" y="0"/>
          <a:ext cx="0" cy="0"/>
          <a:chOff x="0" y="0"/>
          <a:chExt cx="0" cy="0"/>
        </a:xfrm>
      </p:grpSpPr>
      <p:sp>
        <p:nvSpPr>
          <p:cNvPr id="53" name="Shape 53"/>
          <p:cNvSpPr txBox="1"/>
          <p:nvPr>
            <p:ph idx="10" type="dt"/>
          </p:nvPr>
        </p:nvSpPr>
        <p:spPr>
          <a:xfrm>
            <a:off x="457200" y="4683918"/>
            <a:ext cx="2133600" cy="357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4" name="Shape 54"/>
          <p:cNvSpPr txBox="1"/>
          <p:nvPr>
            <p:ph idx="11" type="ftr"/>
          </p:nvPr>
        </p:nvSpPr>
        <p:spPr>
          <a:xfrm>
            <a:off x="3124200" y="4683918"/>
            <a:ext cx="2895600" cy="3570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5" name="Shape 55"/>
          <p:cNvSpPr txBox="1"/>
          <p:nvPr>
            <p:ph idx="12" type="sldNum"/>
          </p:nvPr>
        </p:nvSpPr>
        <p:spPr>
          <a:xfrm>
            <a:off x="6553200" y="4683918"/>
            <a:ext cx="2133600" cy="3570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SzPct val="25000"/>
              <a:buNone/>
            </a:pPr>
            <a:fld id="{00000000-1234-1234-1234-123412341234}" type="slidenum">
              <a:rPr b="0" i="0" lang="en" sz="14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wrap="square"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wrap="square"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wrap="square"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wrap="square"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wrap="square"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hyperlink" Target="https://drive.google.com/file/d/0ByHldf12ABm2bTdwZE5BMHpubWM/view" TargetMode="External"/><Relationship Id="rId4" Type="http://schemas.openxmlformats.org/officeDocument/2006/relationships/image" Target="../media/image1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 Id="rId3" Type="http://schemas.openxmlformats.org/officeDocument/2006/relationships/hyperlink" Target="https://drive.google.com/file/d/0ByHldf12ABm2VGNNYjJNalBVa28/view" TargetMode="External"/><Relationship Id="rId4" Type="http://schemas.openxmlformats.org/officeDocument/2006/relationships/image" Target="../media/image1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hyperlink" Target="https://drive.google.com/file/d/0ByHldf12ABm2T3M3NmdBcFo4ZTA/view"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rive.google.com/file/d/0ByHldf12ABm2WjItMG5EZlpVcmM/view"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ctrTitle"/>
          </p:nvPr>
        </p:nvSpPr>
        <p:spPr>
          <a:xfrm>
            <a:off x="311700" y="392150"/>
            <a:ext cx="8520600" cy="2690400"/>
          </a:xfrm>
          <a:prstGeom prst="rect">
            <a:avLst/>
          </a:prstGeom>
        </p:spPr>
        <p:txBody>
          <a:bodyPr anchorCtr="0" anchor="ctr" bIns="91425" lIns="91425" rIns="91425" wrap="square" tIns="91425">
            <a:noAutofit/>
          </a:bodyPr>
          <a:lstStyle/>
          <a:p>
            <a:pPr lvl="0">
              <a:spcBef>
                <a:spcPts val="0"/>
              </a:spcBef>
              <a:buNone/>
            </a:pPr>
            <a:r>
              <a:rPr lang="en"/>
              <a:t>Water fom te overleven, Dag 1</a:t>
            </a:r>
          </a:p>
        </p:txBody>
      </p:sp>
      <p:sp>
        <p:nvSpPr>
          <p:cNvPr id="61" name="Shape 61"/>
          <p:cNvSpPr txBox="1"/>
          <p:nvPr>
            <p:ph idx="1" type="subTitle"/>
          </p:nvPr>
        </p:nvSpPr>
        <p:spPr>
          <a:xfrm>
            <a:off x="311700" y="3890400"/>
            <a:ext cx="8520600" cy="706200"/>
          </a:xfrm>
          <a:prstGeom prst="rect">
            <a:avLst/>
          </a:prstGeom>
        </p:spPr>
        <p:txBody>
          <a:bodyPr anchorCtr="0" anchor="ctr" bIns="91425" lIns="91425" rIns="91425" wrap="square" tIns="91425">
            <a:noAutofit/>
          </a:bodyPr>
          <a:lstStyle/>
          <a:p>
            <a:pPr lvl="0">
              <a:spcBef>
                <a:spcPts val="0"/>
              </a:spcBef>
              <a:buNone/>
            </a:pPr>
            <a:r>
              <a:rPr lang="en"/>
              <a:t>STEAM Camp</a:t>
            </a:r>
          </a:p>
          <a:p>
            <a:pPr lvl="0">
              <a:spcBef>
                <a:spcPts val="0"/>
              </a:spcBef>
              <a:buNone/>
            </a:pPr>
            <a:r>
              <a:rPr lang="en"/>
              <a:t>International School of Aruba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ctrTitle"/>
          </p:nvPr>
        </p:nvSpPr>
        <p:spPr>
          <a:xfrm>
            <a:off x="311700" y="392150"/>
            <a:ext cx="8520600" cy="2690400"/>
          </a:xfrm>
          <a:prstGeom prst="rect">
            <a:avLst/>
          </a:prstGeom>
        </p:spPr>
        <p:txBody>
          <a:bodyPr anchorCtr="0" anchor="ctr" bIns="91425" lIns="91425" rIns="91425" wrap="square" tIns="91425">
            <a:noAutofit/>
          </a:bodyPr>
          <a:lstStyle/>
          <a:p>
            <a:pPr lvl="0">
              <a:spcBef>
                <a:spcPts val="0"/>
              </a:spcBef>
              <a:buNone/>
            </a:pPr>
            <a:r>
              <a:rPr lang="en"/>
              <a:t>Water: Fact or Fiction</a:t>
            </a:r>
          </a:p>
        </p:txBody>
      </p:sp>
      <p:sp>
        <p:nvSpPr>
          <p:cNvPr id="114" name="Shape 114"/>
          <p:cNvSpPr txBox="1"/>
          <p:nvPr>
            <p:ph idx="1" type="subTitle"/>
          </p:nvPr>
        </p:nvSpPr>
        <p:spPr>
          <a:xfrm>
            <a:off x="311700" y="3890400"/>
            <a:ext cx="8520600" cy="706200"/>
          </a:xfrm>
          <a:prstGeom prst="rect">
            <a:avLst/>
          </a:prstGeom>
        </p:spPr>
        <p:txBody>
          <a:bodyPr anchorCtr="0" anchor="ctr" bIns="91425" lIns="91425" rIns="91425" wrap="square" tIns="91425">
            <a:noAutofit/>
          </a:bodyPr>
          <a:lstStyle/>
          <a:p>
            <a:pPr lvl="0">
              <a:spcBef>
                <a:spcPts val="0"/>
              </a:spcBef>
              <a:buNone/>
            </a:pPr>
            <a:r>
              <a:rPr lang="en"/>
              <a:t>Source: </a:t>
            </a:r>
          </a:p>
          <a:p>
            <a:pPr lvl="0">
              <a:spcBef>
                <a:spcPts val="0"/>
              </a:spcBef>
              <a:buNone/>
            </a:pPr>
            <a:r>
              <a:rPr lang="en"/>
              <a:t>United States Environmental Protection Agency</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True or False?</a:t>
            </a:r>
          </a:p>
        </p:txBody>
      </p:sp>
      <p:sp>
        <p:nvSpPr>
          <p:cNvPr id="120" name="Shape 120"/>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t/>
            </a:r>
            <a:endParaRPr b="1" sz="2400">
              <a:solidFill>
                <a:srgbClr val="000000"/>
              </a:solidFill>
              <a:latin typeface="Palatino Linotype"/>
              <a:ea typeface="Palatino Linotype"/>
              <a:cs typeface="Palatino Linotype"/>
              <a:sym typeface="Palatino Linotype"/>
            </a:endParaRPr>
          </a:p>
          <a:p>
            <a:pPr lvl="0" rtl="0">
              <a:lnSpc>
                <a:spcPct val="100000"/>
              </a:lnSpc>
              <a:spcBef>
                <a:spcPts val="0"/>
              </a:spcBef>
              <a:spcAft>
                <a:spcPts val="0"/>
              </a:spcAft>
              <a:buNone/>
            </a:pPr>
            <a:r>
              <a:rPr b="1" lang="en" sz="2400">
                <a:solidFill>
                  <a:srgbClr val="000000"/>
                </a:solidFill>
                <a:latin typeface="Palatino Linotype"/>
                <a:ea typeface="Palatino Linotype"/>
                <a:cs typeface="Palatino Linotype"/>
                <a:sym typeface="Palatino Linotype"/>
              </a:rPr>
              <a:t>Het water dat er nu op aarde is, is hetzelfde water als toen de aarde gevormd werd. Dus het water uit je kraan, kan dezelfde moleculen hebben dat misschien we een dinosaurus heeft gedronken.</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True or False?</a:t>
            </a:r>
          </a:p>
        </p:txBody>
      </p:sp>
      <p:sp>
        <p:nvSpPr>
          <p:cNvPr id="126" name="Shape 126"/>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b="1" lang="en" sz="3000">
                <a:solidFill>
                  <a:srgbClr val="000000"/>
                </a:solidFill>
                <a:latin typeface="Palatino Linotype"/>
                <a:ea typeface="Palatino Linotype"/>
                <a:cs typeface="Palatino Linotype"/>
                <a:sym typeface="Palatino Linotype"/>
              </a:rPr>
              <a:t>Water is gemaakt van 2 elementen. Waterstof en zuurstof:1 waterstofdeel(H) en </a:t>
            </a:r>
          </a:p>
          <a:p>
            <a:pPr lvl="0" rtl="0">
              <a:lnSpc>
                <a:spcPct val="100000"/>
              </a:lnSpc>
              <a:spcBef>
                <a:spcPts val="0"/>
              </a:spcBef>
              <a:spcAft>
                <a:spcPts val="0"/>
              </a:spcAft>
              <a:buNone/>
            </a:pPr>
            <a:r>
              <a:rPr b="1" lang="en" sz="3000">
                <a:solidFill>
                  <a:srgbClr val="000000"/>
                </a:solidFill>
                <a:latin typeface="Palatino Linotype"/>
                <a:ea typeface="Palatino Linotype"/>
                <a:cs typeface="Palatino Linotype"/>
                <a:sym typeface="Palatino Linotype"/>
              </a:rPr>
              <a:t>2 zuurstofdelen(O) = H20</a:t>
            </a: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True or False?</a:t>
            </a:r>
          </a:p>
        </p:txBody>
      </p:sp>
      <p:sp>
        <p:nvSpPr>
          <p:cNvPr id="132" name="Shape 132"/>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t/>
            </a:r>
            <a:endParaRPr b="1" sz="3000">
              <a:solidFill>
                <a:srgbClr val="000000"/>
              </a:solidFill>
              <a:latin typeface="Palatino Linotype"/>
              <a:ea typeface="Palatino Linotype"/>
              <a:cs typeface="Palatino Linotype"/>
              <a:sym typeface="Palatino Linotype"/>
            </a:endParaRPr>
          </a:p>
          <a:p>
            <a:pPr lvl="0" rtl="0">
              <a:lnSpc>
                <a:spcPct val="100000"/>
              </a:lnSpc>
              <a:spcBef>
                <a:spcPts val="0"/>
              </a:spcBef>
              <a:spcAft>
                <a:spcPts val="0"/>
              </a:spcAft>
              <a:buNone/>
            </a:pPr>
            <a:r>
              <a:t/>
            </a:r>
            <a:endParaRPr b="1" sz="3000">
              <a:solidFill>
                <a:srgbClr val="000000"/>
              </a:solidFill>
              <a:latin typeface="Palatino Linotype"/>
              <a:ea typeface="Palatino Linotype"/>
              <a:cs typeface="Palatino Linotype"/>
              <a:sym typeface="Palatino Linotype"/>
            </a:endParaRPr>
          </a:p>
          <a:p>
            <a:pPr lvl="0" rtl="0">
              <a:lnSpc>
                <a:spcPct val="100000"/>
              </a:lnSpc>
              <a:spcBef>
                <a:spcPts val="0"/>
              </a:spcBef>
              <a:spcAft>
                <a:spcPts val="0"/>
              </a:spcAft>
              <a:buNone/>
            </a:pPr>
            <a:r>
              <a:rPr b="1" lang="en" sz="3000">
                <a:solidFill>
                  <a:srgbClr val="000000"/>
                </a:solidFill>
                <a:latin typeface="Palatino Linotype"/>
                <a:ea typeface="Palatino Linotype"/>
                <a:cs typeface="Palatino Linotype"/>
                <a:sym typeface="Palatino Linotype"/>
              </a:rPr>
              <a:t>Ongeveer 75% van al het water op de wereld is zout, of anders niet drinkbaar</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True or False?</a:t>
            </a:r>
          </a:p>
        </p:txBody>
      </p:sp>
      <p:sp>
        <p:nvSpPr>
          <p:cNvPr id="138" name="Shape 138"/>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br>
              <a:rPr b="1" lang="en" sz="3000">
                <a:solidFill>
                  <a:srgbClr val="000000"/>
                </a:solidFill>
                <a:latin typeface="Palatino Linotype"/>
                <a:ea typeface="Palatino Linotype"/>
                <a:cs typeface="Palatino Linotype"/>
                <a:sym typeface="Palatino Linotype"/>
              </a:rPr>
            </a:br>
            <a:r>
              <a:rPr b="1" lang="en" sz="3000">
                <a:solidFill>
                  <a:srgbClr val="000000"/>
                </a:solidFill>
                <a:latin typeface="Palatino Linotype"/>
                <a:ea typeface="Palatino Linotype"/>
                <a:cs typeface="Palatino Linotype"/>
                <a:sym typeface="Palatino Linotype"/>
              </a:rPr>
              <a:t>Water reguleert de temperatuur van de aarde. Maar ook van het menselijk lichaam en vervoert voedingstoffen naar al onze cellen, organen en ledematen.</a:t>
            </a:r>
          </a:p>
          <a:p>
            <a:pPr lvl="0">
              <a:spcBef>
                <a:spcPts val="0"/>
              </a:spcBef>
              <a:buNone/>
            </a:pPr>
            <a:r>
              <a:t/>
            </a:r>
            <a:endParaRPr sz="3000">
              <a:latin typeface="Palatino Linotype"/>
              <a:ea typeface="Palatino Linotype"/>
              <a:cs typeface="Palatino Linotype"/>
              <a:sym typeface="Palatino Linotyp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True or False?</a:t>
            </a:r>
          </a:p>
        </p:txBody>
      </p:sp>
      <p:sp>
        <p:nvSpPr>
          <p:cNvPr id="144" name="Shape 144"/>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t/>
            </a:r>
            <a:endParaRPr b="1" sz="3000">
              <a:solidFill>
                <a:srgbClr val="000000"/>
              </a:solidFill>
              <a:latin typeface="Palatino Linotype"/>
              <a:ea typeface="Palatino Linotype"/>
              <a:cs typeface="Palatino Linotype"/>
              <a:sym typeface="Palatino Linotype"/>
            </a:endParaRPr>
          </a:p>
          <a:p>
            <a:pPr lvl="0" rtl="0">
              <a:lnSpc>
                <a:spcPct val="100000"/>
              </a:lnSpc>
              <a:spcBef>
                <a:spcPts val="0"/>
              </a:spcBef>
              <a:spcAft>
                <a:spcPts val="0"/>
              </a:spcAft>
              <a:buNone/>
            </a:pPr>
            <a:r>
              <a:rPr b="1" lang="en" sz="3000">
                <a:solidFill>
                  <a:srgbClr val="000000"/>
                </a:solidFill>
                <a:latin typeface="Palatino Linotype"/>
                <a:ea typeface="Palatino Linotype"/>
                <a:cs typeface="Palatino Linotype"/>
                <a:sym typeface="Palatino Linotype"/>
              </a:rPr>
              <a:t>50% van de hersenen bestaat uit water, maar ook 50% van een boom is van water</a:t>
            </a: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True or False?</a:t>
            </a:r>
          </a:p>
        </p:txBody>
      </p:sp>
      <p:sp>
        <p:nvSpPr>
          <p:cNvPr id="150" name="Shape 150"/>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t/>
            </a:r>
            <a:endParaRPr b="1" sz="3000">
              <a:solidFill>
                <a:srgbClr val="000000"/>
              </a:solidFill>
              <a:latin typeface="Palatino Linotype"/>
              <a:ea typeface="Palatino Linotype"/>
              <a:cs typeface="Palatino Linotype"/>
              <a:sym typeface="Palatino Linotype"/>
            </a:endParaRPr>
          </a:p>
          <a:p>
            <a:pPr lvl="0" rtl="0">
              <a:lnSpc>
                <a:spcPct val="100000"/>
              </a:lnSpc>
              <a:spcBef>
                <a:spcPts val="0"/>
              </a:spcBef>
              <a:spcAft>
                <a:spcPts val="0"/>
              </a:spcAft>
              <a:buNone/>
            </a:pPr>
            <a:r>
              <a:rPr b="1" lang="en" sz="3000">
                <a:solidFill>
                  <a:srgbClr val="000000"/>
                </a:solidFill>
                <a:latin typeface="Palatino Linotype"/>
                <a:ea typeface="Palatino Linotype"/>
                <a:cs typeface="Palatino Linotype"/>
                <a:sym typeface="Palatino Linotype"/>
              </a:rPr>
              <a:t>Een mens kan ongeveer een maand leven zonder eten, maar alleen 2 weken zonder water.</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True or False?</a:t>
            </a:r>
          </a:p>
        </p:txBody>
      </p:sp>
      <p:sp>
        <p:nvSpPr>
          <p:cNvPr id="156" name="Shape 156"/>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t/>
            </a:r>
            <a:endParaRPr b="1" sz="3000">
              <a:solidFill>
                <a:srgbClr val="000000"/>
              </a:solidFill>
              <a:latin typeface="Palatino Linotype"/>
              <a:ea typeface="Palatino Linotype"/>
              <a:cs typeface="Palatino Linotype"/>
              <a:sym typeface="Palatino Linotype"/>
            </a:endParaRPr>
          </a:p>
          <a:p>
            <a:pPr lvl="0" rtl="0">
              <a:lnSpc>
                <a:spcPct val="100000"/>
              </a:lnSpc>
              <a:spcBef>
                <a:spcPts val="0"/>
              </a:spcBef>
              <a:spcAft>
                <a:spcPts val="0"/>
              </a:spcAft>
              <a:buNone/>
            </a:pPr>
            <a:r>
              <a:rPr b="1" lang="en" sz="3000">
                <a:solidFill>
                  <a:srgbClr val="000000"/>
                </a:solidFill>
                <a:latin typeface="Palatino Linotype"/>
                <a:ea typeface="Palatino Linotype"/>
                <a:cs typeface="Palatino Linotype"/>
                <a:sym typeface="Palatino Linotype"/>
              </a:rPr>
              <a:t>Water is deel van een gecompiceerd systeem. Wat we op de grond verspillen komt uiteindelijk in ons water terecht, net als alle gassen die we in de lucht sturen.</a:t>
            </a:r>
          </a:p>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True or False?</a:t>
            </a:r>
          </a:p>
        </p:txBody>
      </p:sp>
      <p:sp>
        <p:nvSpPr>
          <p:cNvPr id="162" name="Shape 162"/>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t/>
            </a:r>
            <a:endParaRPr b="1" sz="3000">
              <a:solidFill>
                <a:srgbClr val="000000"/>
              </a:solidFill>
              <a:latin typeface="Palatino Linotype"/>
              <a:ea typeface="Palatino Linotype"/>
              <a:cs typeface="Palatino Linotype"/>
              <a:sym typeface="Palatino Linotype"/>
            </a:endParaRPr>
          </a:p>
          <a:p>
            <a:pPr lvl="0" rtl="0">
              <a:lnSpc>
                <a:spcPct val="100000"/>
              </a:lnSpc>
              <a:spcBef>
                <a:spcPts val="0"/>
              </a:spcBef>
              <a:spcAft>
                <a:spcPts val="0"/>
              </a:spcAft>
              <a:buNone/>
            </a:pPr>
            <a:r>
              <a:t/>
            </a:r>
            <a:endParaRPr b="1" sz="3000">
              <a:solidFill>
                <a:srgbClr val="000000"/>
              </a:solidFill>
              <a:latin typeface="Palatino Linotype"/>
              <a:ea typeface="Palatino Linotype"/>
              <a:cs typeface="Palatino Linotype"/>
              <a:sym typeface="Palatino Linotype"/>
            </a:endParaRPr>
          </a:p>
          <a:p>
            <a:pPr lvl="0" rtl="0">
              <a:lnSpc>
                <a:spcPct val="100000"/>
              </a:lnSpc>
              <a:spcBef>
                <a:spcPts val="0"/>
              </a:spcBef>
              <a:spcAft>
                <a:spcPts val="0"/>
              </a:spcAft>
              <a:buNone/>
            </a:pPr>
            <a:r>
              <a:rPr b="1" lang="en" sz="3000">
                <a:solidFill>
                  <a:srgbClr val="000000"/>
                </a:solidFill>
                <a:latin typeface="Palatino Linotype"/>
                <a:ea typeface="Palatino Linotype"/>
                <a:cs typeface="Palatino Linotype"/>
                <a:sym typeface="Palatino Linotype"/>
              </a:rPr>
              <a:t>Het gemiddelde gebruik per persoon per dag in een ontwikkeld land is ongeveer 150 liter per dag.</a:t>
            </a:r>
          </a:p>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True or False?</a:t>
            </a:r>
          </a:p>
        </p:txBody>
      </p:sp>
      <p:sp>
        <p:nvSpPr>
          <p:cNvPr id="168" name="Shape 168"/>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t/>
            </a:r>
            <a:endParaRPr b="1" sz="3000">
              <a:solidFill>
                <a:srgbClr val="000000"/>
              </a:solidFill>
              <a:latin typeface="Palatino Linotype"/>
              <a:ea typeface="Palatino Linotype"/>
              <a:cs typeface="Palatino Linotype"/>
              <a:sym typeface="Palatino Linotype"/>
            </a:endParaRPr>
          </a:p>
          <a:p>
            <a:pPr lvl="0" rtl="0">
              <a:lnSpc>
                <a:spcPct val="100000"/>
              </a:lnSpc>
              <a:spcBef>
                <a:spcPts val="0"/>
              </a:spcBef>
              <a:spcAft>
                <a:spcPts val="0"/>
              </a:spcAft>
              <a:buNone/>
            </a:pPr>
            <a:r>
              <a:t/>
            </a:r>
            <a:endParaRPr b="1" sz="3000">
              <a:solidFill>
                <a:srgbClr val="000000"/>
              </a:solidFill>
              <a:latin typeface="Palatino Linotype"/>
              <a:ea typeface="Palatino Linotype"/>
              <a:cs typeface="Palatino Linotype"/>
              <a:sym typeface="Palatino Linotype"/>
            </a:endParaRPr>
          </a:p>
          <a:p>
            <a:pPr lvl="0" rtl="0">
              <a:lnSpc>
                <a:spcPct val="100000"/>
              </a:lnSpc>
              <a:spcBef>
                <a:spcPts val="0"/>
              </a:spcBef>
              <a:spcAft>
                <a:spcPts val="0"/>
              </a:spcAft>
              <a:buNone/>
            </a:pPr>
            <a:r>
              <a:rPr b="1" lang="en" sz="3000">
                <a:solidFill>
                  <a:srgbClr val="000000"/>
                </a:solidFill>
                <a:latin typeface="Palatino Linotype"/>
                <a:ea typeface="Palatino Linotype"/>
                <a:cs typeface="Palatino Linotype"/>
                <a:sym typeface="Palatino Linotype"/>
              </a:rPr>
              <a:t>Bevroren water (ijs) is zwaarder dan water. Daarom drijft ijs in water.</a:t>
            </a:r>
          </a:p>
          <a:p>
            <a:pPr lvl="0">
              <a:spcBef>
                <a:spcPts val="0"/>
              </a:spcBef>
              <a:buNone/>
            </a:pPr>
            <a:r>
              <a:t/>
            </a:r>
            <a:endParaRPr b="1" sz="3000">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Agenda voor vandaag </a:t>
            </a:r>
          </a:p>
        </p:txBody>
      </p:sp>
      <p:sp>
        <p:nvSpPr>
          <p:cNvPr id="67" name="Shape 67"/>
          <p:cNvSpPr txBox="1"/>
          <p:nvPr>
            <p:ph idx="1" type="body"/>
          </p:nvPr>
        </p:nvSpPr>
        <p:spPr>
          <a:xfrm>
            <a:off x="311700" y="1093850"/>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b="1" lang="en" sz="1200">
                <a:solidFill>
                  <a:srgbClr val="333333"/>
                </a:solidFill>
                <a:latin typeface="Times New Roman"/>
                <a:ea typeface="Times New Roman"/>
                <a:cs typeface="Times New Roman"/>
                <a:sym typeface="Times New Roman"/>
              </a:rPr>
              <a:t>9:20AM - 9:35AM		Setting the Stage </a:t>
            </a:r>
          </a:p>
          <a:p>
            <a:pPr lvl="0" rtl="0">
              <a:lnSpc>
                <a:spcPct val="100000"/>
              </a:lnSpc>
              <a:spcBef>
                <a:spcPts val="0"/>
              </a:spcBef>
              <a:spcAft>
                <a:spcPts val="0"/>
              </a:spcAft>
              <a:buNone/>
            </a:pPr>
            <a:r>
              <a:t/>
            </a:r>
            <a:endParaRPr b="1" sz="12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b="1" lang="en" sz="1200">
                <a:solidFill>
                  <a:srgbClr val="000000"/>
                </a:solidFill>
                <a:latin typeface="Times New Roman"/>
                <a:ea typeface="Times New Roman"/>
                <a:cs typeface="Times New Roman"/>
                <a:sym typeface="Times New Roman"/>
              </a:rPr>
              <a:t>9:35AM – 9:55AM</a:t>
            </a:r>
            <a:r>
              <a:rPr lang="en" sz="1200">
                <a:solidFill>
                  <a:srgbClr val="000000"/>
                </a:solidFill>
                <a:latin typeface="Times New Roman"/>
                <a:ea typeface="Times New Roman"/>
                <a:cs typeface="Times New Roman"/>
                <a:sym typeface="Times New Roman"/>
              </a:rPr>
              <a:t>		</a:t>
            </a:r>
            <a:r>
              <a:rPr b="1" lang="en" sz="1200">
                <a:solidFill>
                  <a:srgbClr val="000000"/>
                </a:solidFill>
                <a:latin typeface="Times New Roman"/>
                <a:ea typeface="Times New Roman"/>
                <a:cs typeface="Times New Roman"/>
                <a:sym typeface="Times New Roman"/>
              </a:rPr>
              <a:t>Feit of Fictie Spel</a:t>
            </a:r>
          </a:p>
          <a:p>
            <a:pPr lvl="0" rtl="0">
              <a:lnSpc>
                <a:spcPct val="100000"/>
              </a:lnSpc>
              <a:spcBef>
                <a:spcPts val="0"/>
              </a:spcBef>
              <a:spcAft>
                <a:spcPts val="0"/>
              </a:spcAft>
              <a:buNone/>
            </a:pPr>
            <a:r>
              <a:t/>
            </a:r>
            <a:endParaRPr b="1" sz="12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b="1" lang="en" sz="1200">
                <a:solidFill>
                  <a:srgbClr val="000000"/>
                </a:solidFill>
                <a:latin typeface="Times New Roman"/>
                <a:ea typeface="Times New Roman"/>
                <a:cs typeface="Times New Roman"/>
                <a:sym typeface="Times New Roman"/>
              </a:rPr>
              <a:t>9:55AM - 10:15AM		Hoeveel Water? Activiteit</a:t>
            </a:r>
          </a:p>
          <a:p>
            <a:pPr lvl="0" rt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 </a:t>
            </a:r>
          </a:p>
          <a:p>
            <a:pPr lvl="0" rtl="0">
              <a:lnSpc>
                <a:spcPct val="100000"/>
              </a:lnSpc>
              <a:spcBef>
                <a:spcPts val="0"/>
              </a:spcBef>
              <a:spcAft>
                <a:spcPts val="0"/>
              </a:spcAft>
              <a:buNone/>
            </a:pPr>
            <a:r>
              <a:rPr b="1" lang="en" sz="1200">
                <a:solidFill>
                  <a:srgbClr val="000000"/>
                </a:solidFill>
                <a:latin typeface="Times New Roman"/>
                <a:ea typeface="Times New Roman"/>
                <a:cs typeface="Times New Roman"/>
                <a:sym typeface="Times New Roman"/>
              </a:rPr>
              <a:t>10:15AM – 10:30AM		Pauze</a:t>
            </a:r>
          </a:p>
          <a:p>
            <a:pPr lvl="0" rtl="0">
              <a:lnSpc>
                <a:spcPct val="100000"/>
              </a:lnSpc>
              <a:spcBef>
                <a:spcPts val="0"/>
              </a:spcBef>
              <a:spcAft>
                <a:spcPts val="0"/>
              </a:spcAft>
              <a:buNone/>
            </a:pPr>
            <a:r>
              <a:t/>
            </a:r>
            <a:endParaRPr b="1" sz="12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b="1" lang="en" sz="1200">
                <a:solidFill>
                  <a:srgbClr val="000000"/>
                </a:solidFill>
                <a:latin typeface="Times New Roman"/>
                <a:ea typeface="Times New Roman"/>
                <a:cs typeface="Times New Roman"/>
                <a:sym typeface="Times New Roman"/>
              </a:rPr>
              <a:t>10:30AM – 11:00AM		Ecosysteem Introductie</a:t>
            </a:r>
          </a:p>
          <a:p>
            <a:pPr lvl="0" marR="177800" rtl="0">
              <a:lnSpc>
                <a:spcPct val="100000"/>
              </a:lnSpc>
              <a:spcBef>
                <a:spcPts val="0"/>
              </a:spcBef>
              <a:spcAft>
                <a:spcPts val="0"/>
              </a:spcAft>
              <a:buNone/>
            </a:pPr>
            <a:r>
              <a:t/>
            </a:r>
            <a:endParaRPr sz="1200">
              <a:solidFill>
                <a:srgbClr val="333333"/>
              </a:solidFill>
              <a:latin typeface="Times New Roman"/>
              <a:ea typeface="Times New Roman"/>
              <a:cs typeface="Times New Roman"/>
              <a:sym typeface="Times New Roman"/>
            </a:endParaRPr>
          </a:p>
          <a:p>
            <a:pPr lvl="0" marR="177800" rtl="0">
              <a:lnSpc>
                <a:spcPct val="100000"/>
              </a:lnSpc>
              <a:spcBef>
                <a:spcPts val="0"/>
              </a:spcBef>
              <a:spcAft>
                <a:spcPts val="0"/>
              </a:spcAft>
              <a:buNone/>
            </a:pPr>
            <a:r>
              <a:rPr b="1" lang="en" sz="1200">
                <a:solidFill>
                  <a:srgbClr val="333333"/>
                </a:solidFill>
                <a:latin typeface="Times New Roman"/>
                <a:ea typeface="Times New Roman"/>
                <a:cs typeface="Times New Roman"/>
                <a:sym typeface="Times New Roman"/>
              </a:rPr>
              <a:t>11:00AM – 11:30AM		Cyber Onderzoek:  Maak een Mangrove</a:t>
            </a:r>
          </a:p>
          <a:p>
            <a:pPr lvl="0" rtl="0">
              <a:lnSpc>
                <a:spcPct val="1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b="1" lang="en" sz="1200">
                <a:solidFill>
                  <a:srgbClr val="000000"/>
                </a:solidFill>
                <a:latin typeface="Times New Roman"/>
                <a:ea typeface="Times New Roman"/>
                <a:cs typeface="Times New Roman"/>
                <a:sym typeface="Times New Roman"/>
              </a:rPr>
              <a:t>11:30AM – 12:20PM		Lunch</a:t>
            </a:r>
          </a:p>
          <a:p>
            <a:pPr lvl="0" rtl="0">
              <a:lnSpc>
                <a:spcPct val="100000"/>
              </a:lnSpc>
              <a:spcBef>
                <a:spcPts val="0"/>
              </a:spcBef>
              <a:spcAft>
                <a:spcPts val="0"/>
              </a:spcAft>
              <a:buNone/>
            </a:pPr>
            <a:r>
              <a:t/>
            </a:r>
            <a:endParaRPr b="1" sz="12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b="1" lang="en" sz="1200">
                <a:solidFill>
                  <a:srgbClr val="000000"/>
                </a:solidFill>
                <a:latin typeface="Times New Roman"/>
                <a:ea typeface="Times New Roman"/>
                <a:cs typeface="Times New Roman"/>
                <a:sym typeface="Times New Roman"/>
              </a:rPr>
              <a:t>12:20AM – 1:40PM		Engineering Challenge: Terrarium Aquarium</a:t>
            </a:r>
          </a:p>
          <a:p>
            <a:pPr lvl="0" rtl="0">
              <a:lnSpc>
                <a:spcPct val="1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b="1" lang="en" sz="1200">
                <a:solidFill>
                  <a:srgbClr val="000000"/>
                </a:solidFill>
                <a:latin typeface="Times New Roman"/>
                <a:ea typeface="Times New Roman"/>
                <a:cs typeface="Times New Roman"/>
                <a:sym typeface="Times New Roman"/>
              </a:rPr>
              <a:t>1:40PM – 1:50PM		Opruimen en Reflectie</a:t>
            </a:r>
          </a:p>
          <a:p>
            <a:pPr lvl="0" rtl="0">
              <a:lnSpc>
                <a:spcPct val="100000"/>
              </a:lnSpc>
              <a:spcBef>
                <a:spcPts val="0"/>
              </a:spcBef>
              <a:spcAft>
                <a:spcPts val="0"/>
              </a:spcAft>
              <a:buNone/>
            </a:pPr>
            <a:r>
              <a:t/>
            </a:r>
            <a:endParaRPr b="1" sz="12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b="1" lang="en" sz="1200">
                <a:solidFill>
                  <a:srgbClr val="000000"/>
                </a:solidFill>
                <a:latin typeface="Times New Roman"/>
                <a:ea typeface="Times New Roman"/>
                <a:cs typeface="Times New Roman"/>
                <a:sym typeface="Times New Roman"/>
              </a:rPr>
              <a:t>1:50PM - 2:00PM 		naar de bussen</a:t>
            </a:r>
          </a:p>
          <a:p>
            <a:pPr lvl="0" rtl="0">
              <a:lnSpc>
                <a:spcPct val="100000"/>
              </a:lnSpc>
              <a:spcBef>
                <a:spcPts val="0"/>
              </a:spcBef>
              <a:spcAft>
                <a:spcPts val="0"/>
              </a:spcAft>
              <a:buNone/>
            </a:pPr>
            <a:r>
              <a:t/>
            </a:r>
            <a:endParaRPr b="1" sz="1200">
              <a:solidFill>
                <a:srgbClr val="000000"/>
              </a:solidFill>
              <a:latin typeface="Times New Roman"/>
              <a:ea typeface="Times New Roman"/>
              <a:cs typeface="Times New Roman"/>
              <a:sym typeface="Times New Roman"/>
            </a:endParaRP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True or False?</a:t>
            </a:r>
          </a:p>
        </p:txBody>
      </p:sp>
      <p:sp>
        <p:nvSpPr>
          <p:cNvPr id="174" name="Shape 174"/>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t/>
            </a:r>
            <a:endParaRPr b="1" sz="3000">
              <a:solidFill>
                <a:srgbClr val="000000"/>
              </a:solidFill>
              <a:latin typeface="Palatino Linotype"/>
              <a:ea typeface="Palatino Linotype"/>
              <a:cs typeface="Palatino Linotype"/>
              <a:sym typeface="Palatino Linotype"/>
            </a:endParaRPr>
          </a:p>
          <a:p>
            <a:pPr lvl="0" rtl="0">
              <a:lnSpc>
                <a:spcPct val="100000"/>
              </a:lnSpc>
              <a:spcBef>
                <a:spcPts val="0"/>
              </a:spcBef>
              <a:spcAft>
                <a:spcPts val="0"/>
              </a:spcAft>
              <a:buNone/>
            </a:pPr>
            <a:r>
              <a:rPr b="1" lang="en" sz="3000">
                <a:solidFill>
                  <a:srgbClr val="000000"/>
                </a:solidFill>
                <a:latin typeface="Palatino Linotype"/>
                <a:ea typeface="Palatino Linotype"/>
                <a:cs typeface="Palatino Linotype"/>
                <a:sym typeface="Palatino Linotype"/>
              </a:rPr>
              <a:t>Water zet uit met ongeveer 25% wanneer het bevriest.</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ctrTitle"/>
          </p:nvPr>
        </p:nvSpPr>
        <p:spPr>
          <a:xfrm>
            <a:off x="311700" y="392150"/>
            <a:ext cx="8520600" cy="2690400"/>
          </a:xfrm>
          <a:prstGeom prst="rect">
            <a:avLst/>
          </a:prstGeom>
        </p:spPr>
        <p:txBody>
          <a:bodyPr anchorCtr="0" anchor="ctr" bIns="91425" lIns="91425" rIns="91425" wrap="square" tIns="91425">
            <a:noAutofit/>
          </a:bodyPr>
          <a:lstStyle/>
          <a:p>
            <a:pPr lvl="0">
              <a:spcBef>
                <a:spcPts val="0"/>
              </a:spcBef>
              <a:buNone/>
            </a:pPr>
            <a:r>
              <a:rPr b="0" lang="en" sz="6000">
                <a:solidFill>
                  <a:srgbClr val="444444"/>
                </a:solidFill>
                <a:latin typeface="Bodoni"/>
                <a:ea typeface="Bodoni"/>
                <a:cs typeface="Bodoni"/>
                <a:sym typeface="Bodoni"/>
              </a:rPr>
              <a:t>https://goo.gl/RDxfw1</a:t>
            </a:r>
          </a:p>
        </p:txBody>
      </p:sp>
      <p:sp>
        <p:nvSpPr>
          <p:cNvPr id="180" name="Shape 180"/>
          <p:cNvSpPr txBox="1"/>
          <p:nvPr>
            <p:ph idx="1" type="subTitle"/>
          </p:nvPr>
        </p:nvSpPr>
        <p:spPr>
          <a:xfrm>
            <a:off x="311700" y="3890400"/>
            <a:ext cx="8520600" cy="706200"/>
          </a:xfrm>
          <a:prstGeom prst="rect">
            <a:avLst/>
          </a:prstGeom>
        </p:spPr>
        <p:txBody>
          <a:bodyPr anchorCtr="0" anchor="ctr" bIns="91425" lIns="91425" rIns="91425" wrap="square" tIns="91425">
            <a:noAutofit/>
          </a:bodyPr>
          <a:lstStyle/>
          <a:p>
            <a:pPr lvl="0">
              <a:spcBef>
                <a:spcPts val="0"/>
              </a:spcBef>
              <a:buNone/>
            </a:pPr>
            <a:r>
              <a:rPr lang="en" sz="3600"/>
              <a:t>Hoeveel water kost het?</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2802750" y="802500"/>
            <a:ext cx="3538500" cy="3538500"/>
          </a:xfrm>
          <a:prstGeom prst="rect">
            <a:avLst/>
          </a:prstGeom>
        </p:spPr>
        <p:txBody>
          <a:bodyPr anchorCtr="0" anchor="ctr" bIns="91425" lIns="91425" rIns="91425" wrap="square" tIns="91425">
            <a:noAutofit/>
          </a:bodyPr>
          <a:lstStyle/>
          <a:p>
            <a:pPr lvl="0">
              <a:spcBef>
                <a:spcPts val="0"/>
              </a:spcBef>
              <a:buNone/>
            </a:pPr>
            <a:r>
              <a:rPr lang="en"/>
              <a:t>15 Minute Break!</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89" name="Shape 189"/>
        <p:cNvGrpSpPr/>
        <p:nvPr/>
      </p:nvGrpSpPr>
      <p:grpSpPr>
        <a:xfrm>
          <a:off x="0" y="0"/>
          <a:ext cx="0" cy="0"/>
          <a:chOff x="0" y="0"/>
          <a:chExt cx="0" cy="0"/>
        </a:xfrm>
      </p:grpSpPr>
      <p:pic>
        <p:nvPicPr>
          <p:cNvPr id="190" name="Shape 190"/>
          <p:cNvPicPr preferRelativeResize="0"/>
          <p:nvPr>
            <p:ph idx="1" type="subTitle"/>
          </p:nvPr>
        </p:nvPicPr>
        <p:blipFill rotWithShape="1">
          <a:blip r:embed="rId4">
            <a:alphaModFix/>
          </a:blip>
          <a:srcRect b="0" l="0" r="0" t="0"/>
          <a:stretch/>
        </p:blipFill>
        <p:spPr>
          <a:xfrm>
            <a:off x="0" y="40400"/>
            <a:ext cx="9095700" cy="5103000"/>
          </a:xfrm>
          <a:prstGeom prst="rect">
            <a:avLst/>
          </a:prstGeom>
          <a:noFill/>
          <a:ln>
            <a:noFill/>
          </a:ln>
        </p:spPr>
      </p:pic>
      <p:sp>
        <p:nvSpPr>
          <p:cNvPr id="191" name="Shape 191"/>
          <p:cNvSpPr txBox="1"/>
          <p:nvPr>
            <p:ph type="ctrTitle"/>
          </p:nvPr>
        </p:nvSpPr>
        <p:spPr>
          <a:xfrm>
            <a:off x="609600" y="228600"/>
            <a:ext cx="7772400" cy="9144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Corben"/>
              <a:buNone/>
            </a:pPr>
            <a:r>
              <a:rPr i="0" lang="en" sz="6000" u="none" cap="none" strike="noStrike">
                <a:solidFill>
                  <a:srgbClr val="FFFFFF"/>
                </a:solidFill>
              </a:rPr>
              <a:t>W</a:t>
            </a:r>
            <a:r>
              <a:rPr lang="en" sz="6000">
                <a:solidFill>
                  <a:srgbClr val="FFFFFF"/>
                </a:solidFill>
              </a:rPr>
              <a:t>at zijn ecosystemen</a:t>
            </a:r>
            <a:r>
              <a:rPr i="0" lang="en" sz="6000" u="none" cap="none" strike="noStrike">
                <a:solidFill>
                  <a:srgbClr val="FFFFFF"/>
                </a:solidFill>
              </a:rPr>
              <a:t>?</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lgn="ctr">
              <a:spcBef>
                <a:spcPts val="0"/>
              </a:spcBef>
              <a:buClr>
                <a:schemeClr val="dk2"/>
              </a:buClr>
              <a:buSzPct val="25000"/>
              <a:buFont typeface="Tahoma"/>
              <a:buNone/>
            </a:pPr>
            <a:r>
              <a:rPr b="0" lang="en" sz="6000">
                <a:solidFill>
                  <a:schemeClr val="dk2"/>
                </a:solidFill>
              </a:rPr>
              <a:t>Waar alles leeft</a:t>
            </a:r>
          </a:p>
          <a:p>
            <a:pPr lvl="0">
              <a:spcBef>
                <a:spcPts val="0"/>
              </a:spcBef>
              <a:buNone/>
            </a:pPr>
            <a:r>
              <a:t/>
            </a:r>
            <a:endParaRPr/>
          </a:p>
        </p:txBody>
      </p:sp>
      <p:sp>
        <p:nvSpPr>
          <p:cNvPr id="197" name="Shape 197"/>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342900" lvl="0" marL="342900" rtl="0">
              <a:lnSpc>
                <a:spcPct val="100000"/>
              </a:lnSpc>
              <a:spcBef>
                <a:spcPts val="640"/>
              </a:spcBef>
              <a:spcAft>
                <a:spcPts val="0"/>
              </a:spcAft>
              <a:buClr>
                <a:srgbClr val="000000"/>
              </a:buClr>
              <a:buSzPct val="64999"/>
              <a:buFont typeface="Bodoni"/>
              <a:buChar char="■"/>
            </a:pPr>
            <a:r>
              <a:rPr lang="en" sz="3200">
                <a:solidFill>
                  <a:srgbClr val="000000"/>
                </a:solidFill>
                <a:latin typeface="Bodoni"/>
                <a:ea typeface="Bodoni"/>
                <a:cs typeface="Bodoni"/>
                <a:sym typeface="Bodoni"/>
              </a:rPr>
              <a:t>Levende dingen hebben een plek nodig.</a:t>
            </a:r>
          </a:p>
          <a:p>
            <a:pPr lvl="0" rtl="0">
              <a:spcBef>
                <a:spcPts val="0"/>
              </a:spcBef>
              <a:buNone/>
            </a:pPr>
            <a:r>
              <a:t/>
            </a:r>
            <a:endParaRPr/>
          </a:p>
        </p:txBody>
      </p:sp>
      <p:pic>
        <p:nvPicPr>
          <p:cNvPr id="198" name="Shape 198"/>
          <p:cNvPicPr preferRelativeResize="0"/>
          <p:nvPr/>
        </p:nvPicPr>
        <p:blipFill rotWithShape="1">
          <a:blip r:embed="rId3">
            <a:alphaModFix/>
          </a:blip>
          <a:srcRect b="0" l="0" r="0" t="0"/>
          <a:stretch/>
        </p:blipFill>
        <p:spPr>
          <a:xfrm>
            <a:off x="311700" y="1958825"/>
            <a:ext cx="2286000" cy="2000100"/>
          </a:xfrm>
          <a:prstGeom prst="rect">
            <a:avLst/>
          </a:prstGeom>
          <a:noFill/>
          <a:ln>
            <a:noFill/>
          </a:ln>
        </p:spPr>
      </p:pic>
      <p:sp>
        <p:nvSpPr>
          <p:cNvPr id="199" name="Shape 199"/>
          <p:cNvSpPr txBox="1"/>
          <p:nvPr/>
        </p:nvSpPr>
        <p:spPr>
          <a:xfrm>
            <a:off x="0" y="3852025"/>
            <a:ext cx="2787000" cy="929400"/>
          </a:xfrm>
          <a:prstGeom prst="rect">
            <a:avLst/>
          </a:prstGeom>
          <a:noFill/>
          <a:ln>
            <a:noFill/>
          </a:ln>
        </p:spPr>
        <p:txBody>
          <a:bodyPr anchorCtr="0" anchor="ctr" bIns="91425" lIns="91425" rIns="91425" wrap="square" tIns="91425">
            <a:noAutofit/>
          </a:bodyPr>
          <a:lstStyle/>
          <a:p>
            <a:pPr lvl="0" rtl="0" algn="ctr">
              <a:spcBef>
                <a:spcPts val="0"/>
              </a:spcBef>
              <a:buNone/>
            </a:pPr>
            <a:r>
              <a:rPr lang="en" sz="2400">
                <a:solidFill>
                  <a:schemeClr val="dk2"/>
                </a:solidFill>
                <a:latin typeface="Bodoni"/>
                <a:ea typeface="Bodoni"/>
                <a:cs typeface="Bodoni"/>
                <a:sym typeface="Bodoni"/>
              </a:rPr>
              <a:t>Vissen leven in water</a:t>
            </a:r>
            <a:r>
              <a:rPr lang="en" sz="2400">
                <a:solidFill>
                  <a:schemeClr val="dk2"/>
                </a:solidFill>
                <a:latin typeface="Bodoni"/>
                <a:ea typeface="Bodoni"/>
                <a:cs typeface="Bodoni"/>
                <a:sym typeface="Bodoni"/>
              </a:rPr>
              <a:t>.</a:t>
            </a:r>
            <a:br>
              <a:rPr lang="en" sz="2400">
                <a:solidFill>
                  <a:schemeClr val="dk2"/>
                </a:solidFill>
                <a:latin typeface="Bodoni"/>
                <a:ea typeface="Bodoni"/>
                <a:cs typeface="Bodoni"/>
                <a:sym typeface="Bodoni"/>
              </a:rPr>
            </a:br>
          </a:p>
        </p:txBody>
      </p:sp>
      <p:sp>
        <p:nvSpPr>
          <p:cNvPr id="200" name="Shape 200"/>
          <p:cNvSpPr txBox="1"/>
          <p:nvPr/>
        </p:nvSpPr>
        <p:spPr>
          <a:xfrm>
            <a:off x="2930287" y="3430325"/>
            <a:ext cx="3100500" cy="1120500"/>
          </a:xfrm>
          <a:prstGeom prst="rect">
            <a:avLst/>
          </a:prstGeom>
          <a:noFill/>
          <a:ln>
            <a:noFill/>
          </a:ln>
        </p:spPr>
        <p:txBody>
          <a:bodyPr anchorCtr="0" anchor="ctr" bIns="91425" lIns="91425" rIns="91425" wrap="square" tIns="91425">
            <a:noAutofit/>
          </a:bodyPr>
          <a:lstStyle/>
          <a:p>
            <a:pPr lvl="0" rtl="0" algn="ctr">
              <a:spcBef>
                <a:spcPts val="0"/>
              </a:spcBef>
              <a:buNone/>
            </a:pPr>
            <a:r>
              <a:rPr lang="en" sz="2400">
                <a:solidFill>
                  <a:schemeClr val="dk2"/>
                </a:solidFill>
                <a:latin typeface="Bodoni"/>
                <a:ea typeface="Bodoni"/>
                <a:cs typeface="Bodoni"/>
                <a:sym typeface="Bodoni"/>
              </a:rPr>
              <a:t>Vogels leven in de bomen en vliegen in de lucht</a:t>
            </a:r>
            <a:r>
              <a:rPr lang="en" sz="2400">
                <a:solidFill>
                  <a:schemeClr val="dk2"/>
                </a:solidFill>
                <a:latin typeface="Bodoni"/>
                <a:ea typeface="Bodoni"/>
                <a:cs typeface="Bodoni"/>
                <a:sym typeface="Bodoni"/>
              </a:rPr>
              <a:t>.</a:t>
            </a:r>
            <a:br>
              <a:rPr lang="en" sz="2400">
                <a:solidFill>
                  <a:schemeClr val="dk2"/>
                </a:solidFill>
                <a:latin typeface="Bodoni"/>
                <a:ea typeface="Bodoni"/>
                <a:cs typeface="Bodoni"/>
                <a:sym typeface="Bodoni"/>
              </a:rPr>
            </a:br>
          </a:p>
        </p:txBody>
      </p:sp>
      <p:pic>
        <p:nvPicPr>
          <p:cNvPr id="201" name="Shape 201"/>
          <p:cNvPicPr preferRelativeResize="0"/>
          <p:nvPr/>
        </p:nvPicPr>
        <p:blipFill rotWithShape="1">
          <a:blip r:embed="rId4">
            <a:alphaModFix/>
          </a:blip>
          <a:srcRect b="0" l="0" r="0" t="0"/>
          <a:stretch/>
        </p:blipFill>
        <p:spPr>
          <a:xfrm>
            <a:off x="3109575" y="1958831"/>
            <a:ext cx="2819400" cy="1388100"/>
          </a:xfrm>
          <a:prstGeom prst="rect">
            <a:avLst/>
          </a:prstGeom>
          <a:noFill/>
          <a:ln>
            <a:noFill/>
          </a:ln>
        </p:spPr>
      </p:pic>
      <p:sp>
        <p:nvSpPr>
          <p:cNvPr id="202" name="Shape 202"/>
          <p:cNvSpPr txBox="1"/>
          <p:nvPr/>
        </p:nvSpPr>
        <p:spPr>
          <a:xfrm>
            <a:off x="6174075" y="3501500"/>
            <a:ext cx="2954100" cy="1174200"/>
          </a:xfrm>
          <a:prstGeom prst="rect">
            <a:avLst/>
          </a:prstGeom>
          <a:noFill/>
          <a:ln>
            <a:noFill/>
          </a:ln>
        </p:spPr>
        <p:txBody>
          <a:bodyPr anchorCtr="0" anchor="ctr" bIns="91425" lIns="91425" rIns="91425" wrap="square" tIns="91425">
            <a:noAutofit/>
          </a:bodyPr>
          <a:lstStyle/>
          <a:p>
            <a:pPr lvl="0" rtl="0" algn="ctr">
              <a:spcBef>
                <a:spcPts val="0"/>
              </a:spcBef>
              <a:buNone/>
            </a:pPr>
            <a:r>
              <a:rPr lang="en" sz="2400">
                <a:solidFill>
                  <a:schemeClr val="dk2"/>
                </a:solidFill>
                <a:latin typeface="Bodoni"/>
                <a:ea typeface="Bodoni"/>
                <a:cs typeface="Bodoni"/>
                <a:sym typeface="Bodoni"/>
              </a:rPr>
              <a:t>Planten en bomen groeien waar er water is, grond en zonlicht.</a:t>
            </a:r>
            <a:br>
              <a:rPr lang="en" sz="2400">
                <a:solidFill>
                  <a:schemeClr val="dk2"/>
                </a:solidFill>
                <a:latin typeface="Bodoni"/>
                <a:ea typeface="Bodoni"/>
                <a:cs typeface="Bodoni"/>
                <a:sym typeface="Bodoni"/>
              </a:rPr>
            </a:br>
          </a:p>
        </p:txBody>
      </p:sp>
      <p:pic>
        <p:nvPicPr>
          <p:cNvPr id="203" name="Shape 203"/>
          <p:cNvPicPr preferRelativeResize="0"/>
          <p:nvPr/>
        </p:nvPicPr>
        <p:blipFill rotWithShape="1">
          <a:blip r:embed="rId5">
            <a:alphaModFix/>
          </a:blip>
          <a:srcRect b="0" l="0" r="0" t="0"/>
          <a:stretch/>
        </p:blipFill>
        <p:spPr>
          <a:xfrm>
            <a:off x="6801575" y="1958825"/>
            <a:ext cx="1838400" cy="1471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lgn="ctr">
              <a:spcBef>
                <a:spcPts val="0"/>
              </a:spcBef>
              <a:buNone/>
            </a:pPr>
            <a:r>
              <a:rPr b="0" lang="en" sz="6000">
                <a:solidFill>
                  <a:schemeClr val="dk2"/>
                </a:solidFill>
              </a:rPr>
              <a:t>leefomgeving</a:t>
            </a:r>
          </a:p>
          <a:p>
            <a:pPr lvl="0" rtl="0">
              <a:spcBef>
                <a:spcPts val="0"/>
              </a:spcBef>
              <a:buNone/>
            </a:pPr>
            <a:r>
              <a:t/>
            </a:r>
            <a:endParaRPr/>
          </a:p>
        </p:txBody>
      </p:sp>
      <p:sp>
        <p:nvSpPr>
          <p:cNvPr id="209" name="Shape 209"/>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342900" lvl="0" marL="342900" rtl="0">
              <a:lnSpc>
                <a:spcPct val="100000"/>
              </a:lnSpc>
              <a:spcBef>
                <a:spcPts val="0"/>
              </a:spcBef>
              <a:spcAft>
                <a:spcPts val="0"/>
              </a:spcAft>
              <a:buClr>
                <a:srgbClr val="000000"/>
              </a:buClr>
              <a:buSzPct val="65000"/>
              <a:buFont typeface="Noto Sans Symbols"/>
              <a:buChar char="■"/>
            </a:pPr>
            <a:r>
              <a:rPr lang="en" sz="2800">
                <a:solidFill>
                  <a:srgbClr val="000000"/>
                </a:solidFill>
                <a:latin typeface="Bodoni"/>
                <a:ea typeface="Bodoni"/>
                <a:cs typeface="Bodoni"/>
                <a:sym typeface="Bodoni"/>
              </a:rPr>
              <a:t>Alle niet levende (zoals stenen) en levende dingen maken deel uit van een leefomgeving. (environment)</a:t>
            </a:r>
          </a:p>
          <a:p>
            <a:pPr lvl="0" rt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lgn="ctr">
              <a:spcBef>
                <a:spcPts val="0"/>
              </a:spcBef>
              <a:buClr>
                <a:schemeClr val="dk2"/>
              </a:buClr>
              <a:buSzPct val="25000"/>
              <a:buFont typeface="Tahoma"/>
              <a:buNone/>
            </a:pPr>
            <a:r>
              <a:rPr b="0" lang="en" sz="4000">
                <a:solidFill>
                  <a:schemeClr val="dk2"/>
                </a:solidFill>
              </a:rPr>
              <a:t>Wat krijgen levende dingen van hun omgeving?</a:t>
            </a:r>
          </a:p>
          <a:p>
            <a:pPr lvl="0">
              <a:spcBef>
                <a:spcPts val="0"/>
              </a:spcBef>
              <a:buNone/>
            </a:pPr>
            <a:r>
              <a:t/>
            </a:r>
            <a:endParaRPr/>
          </a:p>
        </p:txBody>
      </p:sp>
      <p:sp>
        <p:nvSpPr>
          <p:cNvPr id="215" name="Shape 215"/>
          <p:cNvSpPr txBox="1"/>
          <p:nvPr>
            <p:ph idx="1" type="body"/>
          </p:nvPr>
        </p:nvSpPr>
        <p:spPr>
          <a:xfrm>
            <a:off x="311700" y="1219700"/>
            <a:ext cx="8520600" cy="3340200"/>
          </a:xfrm>
          <a:prstGeom prst="rect">
            <a:avLst/>
          </a:prstGeom>
        </p:spPr>
        <p:txBody>
          <a:bodyPr anchorCtr="0" anchor="t" bIns="91425" lIns="91425" rIns="91425" wrap="square" tIns="91425">
            <a:noAutofit/>
          </a:bodyPr>
          <a:lstStyle/>
          <a:p>
            <a:pPr indent="-342900" lvl="0" marL="342900" rtl="0">
              <a:lnSpc>
                <a:spcPct val="100000"/>
              </a:lnSpc>
              <a:spcBef>
                <a:spcPts val="0"/>
              </a:spcBef>
              <a:spcAft>
                <a:spcPts val="0"/>
              </a:spcAft>
              <a:buClr>
                <a:srgbClr val="000000"/>
              </a:buClr>
              <a:buSzPct val="64999"/>
              <a:buFont typeface="Bodoni"/>
              <a:buChar char="■"/>
            </a:pPr>
            <a:r>
              <a:rPr lang="en" sz="3200">
                <a:solidFill>
                  <a:srgbClr val="000000"/>
                </a:solidFill>
                <a:latin typeface="Bodoni"/>
                <a:ea typeface="Bodoni"/>
                <a:cs typeface="Bodoni"/>
                <a:sym typeface="Bodoni"/>
              </a:rPr>
              <a:t>Veel levende dingen delen dezelfde dingen in hun omgeving:</a:t>
            </a:r>
          </a:p>
          <a:p>
            <a:pPr indent="-342900" lvl="0" marL="800100" rtl="0">
              <a:lnSpc>
                <a:spcPct val="100000"/>
              </a:lnSpc>
              <a:spcBef>
                <a:spcPts val="640"/>
              </a:spcBef>
              <a:spcAft>
                <a:spcPts val="0"/>
              </a:spcAft>
              <a:buClr>
                <a:srgbClr val="000000"/>
              </a:buClr>
              <a:buSzPct val="64999"/>
              <a:buFont typeface="Bodoni"/>
              <a:buAutoNum type="arabicPeriod"/>
            </a:pPr>
            <a:r>
              <a:rPr lang="en" sz="3200">
                <a:solidFill>
                  <a:srgbClr val="000000"/>
                </a:solidFill>
                <a:latin typeface="Bodoni"/>
                <a:ea typeface="Bodoni"/>
                <a:cs typeface="Bodoni"/>
                <a:sym typeface="Bodoni"/>
              </a:rPr>
              <a:t>Voedsel</a:t>
            </a:r>
          </a:p>
          <a:p>
            <a:pPr indent="-342900" lvl="0" marL="800100" rtl="0">
              <a:lnSpc>
                <a:spcPct val="100000"/>
              </a:lnSpc>
              <a:spcBef>
                <a:spcPts val="640"/>
              </a:spcBef>
              <a:spcAft>
                <a:spcPts val="0"/>
              </a:spcAft>
              <a:buClr>
                <a:srgbClr val="000000"/>
              </a:buClr>
              <a:buSzPct val="64999"/>
              <a:buFont typeface="Bodoni"/>
              <a:buAutoNum type="arabicPeriod"/>
            </a:pPr>
            <a:r>
              <a:rPr lang="en" sz="3200">
                <a:solidFill>
                  <a:srgbClr val="000000"/>
                </a:solidFill>
                <a:latin typeface="Bodoni"/>
                <a:ea typeface="Bodoni"/>
                <a:cs typeface="Bodoni"/>
                <a:sym typeface="Bodoni"/>
              </a:rPr>
              <a:t>Water</a:t>
            </a:r>
          </a:p>
          <a:p>
            <a:pPr indent="-342900" lvl="0" marL="800100" rtl="0">
              <a:lnSpc>
                <a:spcPct val="100000"/>
              </a:lnSpc>
              <a:spcBef>
                <a:spcPts val="640"/>
              </a:spcBef>
              <a:spcAft>
                <a:spcPts val="0"/>
              </a:spcAft>
              <a:buClr>
                <a:srgbClr val="000000"/>
              </a:buClr>
              <a:buSzPct val="64999"/>
              <a:buFont typeface="Bodoni"/>
              <a:buAutoNum type="arabicPeriod"/>
            </a:pPr>
            <a:r>
              <a:rPr lang="en" sz="3200">
                <a:solidFill>
                  <a:srgbClr val="000000"/>
                </a:solidFill>
                <a:latin typeface="Bodoni"/>
                <a:ea typeface="Bodoni"/>
                <a:cs typeface="Bodoni"/>
                <a:sym typeface="Bodoni"/>
              </a:rPr>
              <a:t>Zuurstof</a:t>
            </a:r>
          </a:p>
          <a:p>
            <a:pPr indent="-342900" lvl="0" marL="800100" rtl="0">
              <a:lnSpc>
                <a:spcPct val="100000"/>
              </a:lnSpc>
              <a:spcBef>
                <a:spcPts val="640"/>
              </a:spcBef>
              <a:spcAft>
                <a:spcPts val="0"/>
              </a:spcAft>
              <a:buClr>
                <a:srgbClr val="000000"/>
              </a:buClr>
              <a:buSzPct val="64999"/>
              <a:buFont typeface="Bodoni"/>
              <a:buAutoNum type="arabicPeriod"/>
            </a:pPr>
            <a:r>
              <a:rPr lang="en" sz="3200">
                <a:solidFill>
                  <a:srgbClr val="000000"/>
                </a:solidFill>
                <a:latin typeface="Bodoni"/>
                <a:ea typeface="Bodoni"/>
                <a:cs typeface="Bodoni"/>
                <a:sym typeface="Bodoni"/>
              </a:rPr>
              <a:t>ruimte</a:t>
            </a:r>
          </a:p>
          <a:p>
            <a:pPr lv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lgn="ctr">
              <a:spcBef>
                <a:spcPts val="0"/>
              </a:spcBef>
              <a:buClr>
                <a:schemeClr val="dk2"/>
              </a:buClr>
              <a:buSzPct val="25000"/>
              <a:buFont typeface="Tahoma"/>
              <a:buNone/>
            </a:pPr>
            <a:r>
              <a:rPr b="0" lang="en" sz="4800">
                <a:solidFill>
                  <a:schemeClr val="dk2"/>
                </a:solidFill>
              </a:rPr>
              <a:t>Ecosysteem</a:t>
            </a:r>
          </a:p>
          <a:p>
            <a:pPr lvl="0">
              <a:spcBef>
                <a:spcPts val="0"/>
              </a:spcBef>
              <a:buNone/>
            </a:pPr>
            <a:r>
              <a:t/>
            </a:r>
            <a:endParaRPr/>
          </a:p>
        </p:txBody>
      </p:sp>
      <p:sp>
        <p:nvSpPr>
          <p:cNvPr id="221" name="Shape 221"/>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342900" lvl="0" marL="342900" rtl="0">
              <a:lnSpc>
                <a:spcPct val="100000"/>
              </a:lnSpc>
              <a:spcBef>
                <a:spcPts val="0"/>
              </a:spcBef>
              <a:spcAft>
                <a:spcPts val="0"/>
              </a:spcAft>
              <a:buClr>
                <a:srgbClr val="000000"/>
              </a:buClr>
              <a:buSzPct val="64999"/>
              <a:buFont typeface="Noto Sans Symbols"/>
              <a:buChar char="■"/>
            </a:pPr>
            <a:r>
              <a:rPr lang="en" sz="3200">
                <a:solidFill>
                  <a:srgbClr val="000000"/>
                </a:solidFill>
                <a:latin typeface="Bodoni"/>
                <a:ea typeface="Bodoni"/>
                <a:cs typeface="Bodoni"/>
                <a:sym typeface="Bodoni"/>
              </a:rPr>
              <a:t>Een ecosysteem is de verzamelnaam voor alle levende en niet-levende dingen binnen een bepaalde omgeving.</a:t>
            </a:r>
          </a:p>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lgn="ctr">
              <a:spcBef>
                <a:spcPts val="0"/>
              </a:spcBef>
              <a:buNone/>
            </a:pPr>
            <a:r>
              <a:rPr b="0" lang="en" sz="4400">
                <a:solidFill>
                  <a:schemeClr val="dk2"/>
                </a:solidFill>
              </a:rPr>
              <a:t>Verschillende organismen in een eco-systeem</a:t>
            </a:r>
            <a:r>
              <a:rPr i="1" lang="en" sz="4400">
                <a:solidFill>
                  <a:schemeClr val="dk2"/>
                </a:solidFill>
              </a:rPr>
              <a:t>.</a:t>
            </a:r>
            <a:br>
              <a:rPr i="1" lang="en" sz="4400">
                <a:solidFill>
                  <a:schemeClr val="dk2"/>
                </a:solidFill>
              </a:rPr>
            </a:br>
          </a:p>
          <a:p>
            <a:pPr lvl="0" rtl="0">
              <a:spcBef>
                <a:spcPts val="0"/>
              </a:spcBef>
              <a:buNone/>
            </a:pPr>
            <a:r>
              <a:t/>
            </a:r>
            <a:endParaRPr/>
          </a:p>
        </p:txBody>
      </p:sp>
      <p:sp>
        <p:nvSpPr>
          <p:cNvPr id="227" name="Shape 227"/>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1200"/>
              </a:spcBef>
              <a:spcAft>
                <a:spcPts val="0"/>
              </a:spcAft>
              <a:buNone/>
            </a:pPr>
            <a:br>
              <a:rPr b="1" i="1" lang="en" sz="2400">
                <a:solidFill>
                  <a:srgbClr val="FF0000"/>
                </a:solidFill>
                <a:latin typeface="Bodoni"/>
                <a:ea typeface="Bodoni"/>
                <a:cs typeface="Bodoni"/>
                <a:sym typeface="Bodoni"/>
              </a:rPr>
            </a:br>
            <a:r>
              <a:rPr lang="en" sz="2400">
                <a:solidFill>
                  <a:srgbClr val="FF0000"/>
                </a:solidFill>
                <a:latin typeface="Bodoni"/>
                <a:ea typeface="Bodoni"/>
                <a:cs typeface="Bodoni"/>
                <a:sym typeface="Bodoni"/>
              </a:rPr>
              <a:t>Een groep organismen van dezelfde soort in dezelfde plek is een populatie.</a:t>
            </a:r>
            <a:br>
              <a:rPr b="1" i="1" lang="en" sz="2400">
                <a:solidFill>
                  <a:srgbClr val="FF0000"/>
                </a:solidFill>
                <a:latin typeface="Bodoni"/>
                <a:ea typeface="Bodoni"/>
                <a:cs typeface="Bodoni"/>
                <a:sym typeface="Bodoni"/>
              </a:rPr>
            </a:br>
          </a:p>
          <a:p>
            <a:pPr lvl="0" rtl="0">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id="232" name="Shape 232"/>
          <p:cNvPicPr preferRelativeResize="0"/>
          <p:nvPr/>
        </p:nvPicPr>
        <p:blipFill>
          <a:blip r:embed="rId3">
            <a:alphaModFix/>
          </a:blip>
          <a:stretch>
            <a:fillRect/>
          </a:stretch>
        </p:blipFill>
        <p:spPr>
          <a:xfrm>
            <a:off x="1138075" y="0"/>
            <a:ext cx="7285402"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2348875" y="802500"/>
            <a:ext cx="4667700" cy="3538500"/>
          </a:xfrm>
          <a:prstGeom prst="rect">
            <a:avLst/>
          </a:prstGeom>
        </p:spPr>
        <p:txBody>
          <a:bodyPr anchorCtr="0" anchor="ctr" bIns="91425" lIns="91425" rIns="91425" wrap="square" tIns="91425">
            <a:noAutofit/>
          </a:bodyPr>
          <a:lstStyle/>
          <a:p>
            <a:pPr lvl="0">
              <a:spcBef>
                <a:spcPts val="0"/>
              </a:spcBef>
              <a:buNone/>
            </a:pPr>
            <a:r>
              <a:rPr lang="en"/>
              <a:t>Hoe lang kan je overleven zonder de basisbehoeften.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lgn="ctr">
              <a:spcBef>
                <a:spcPts val="0"/>
              </a:spcBef>
              <a:buClr>
                <a:schemeClr val="dk2"/>
              </a:buClr>
              <a:buSzPct val="25000"/>
              <a:buFont typeface="Tahoma"/>
              <a:buNone/>
            </a:pPr>
            <a:r>
              <a:rPr b="0" lang="en" sz="4800">
                <a:solidFill>
                  <a:schemeClr val="dk2"/>
                </a:solidFill>
                <a:latin typeface="Bodoni"/>
                <a:ea typeface="Bodoni"/>
                <a:cs typeface="Bodoni"/>
                <a:sym typeface="Bodoni"/>
              </a:rPr>
              <a:t>Waar planten en dieren leven</a:t>
            </a:r>
            <a:br>
              <a:rPr b="0" lang="en" sz="4000">
                <a:solidFill>
                  <a:schemeClr val="dk2"/>
                </a:solidFill>
                <a:latin typeface="Bodoni"/>
                <a:ea typeface="Bodoni"/>
                <a:cs typeface="Bodoni"/>
                <a:sym typeface="Bodoni"/>
              </a:rPr>
            </a:br>
          </a:p>
          <a:p>
            <a:pPr lvl="0">
              <a:spcBef>
                <a:spcPts val="0"/>
              </a:spcBef>
              <a:buNone/>
            </a:pPr>
            <a:r>
              <a:t/>
            </a:r>
            <a:endParaRPr/>
          </a:p>
        </p:txBody>
      </p:sp>
      <p:sp>
        <p:nvSpPr>
          <p:cNvPr id="238" name="Shape 238"/>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482600" lvl="0" marL="457200" rtl="0">
              <a:lnSpc>
                <a:spcPct val="100000"/>
              </a:lnSpc>
              <a:spcBef>
                <a:spcPts val="0"/>
              </a:spcBef>
              <a:spcAft>
                <a:spcPts val="0"/>
              </a:spcAft>
              <a:buClr>
                <a:srgbClr val="000000"/>
              </a:buClr>
              <a:buSzPct val="100000"/>
              <a:buFont typeface="Bodoni"/>
            </a:pPr>
            <a:r>
              <a:rPr b="1" lang="en" sz="4000">
                <a:solidFill>
                  <a:srgbClr val="000000"/>
                </a:solidFill>
                <a:latin typeface="Bodoni"/>
                <a:ea typeface="Bodoni"/>
                <a:cs typeface="Bodoni"/>
                <a:sym typeface="Bodoni"/>
              </a:rPr>
              <a:t>Leefgebied </a:t>
            </a:r>
            <a:r>
              <a:rPr lang="en" sz="4000">
                <a:solidFill>
                  <a:srgbClr val="000000"/>
                </a:solidFill>
                <a:latin typeface="Bodoni"/>
                <a:ea typeface="Bodoni"/>
                <a:cs typeface="Bodoni"/>
                <a:sym typeface="Bodoni"/>
              </a:rPr>
              <a:t>is waar een bepaalde soort leeft</a:t>
            </a:r>
          </a:p>
          <a:p>
            <a:pPr indent="-482600" lvl="0" marL="457200" rtl="0">
              <a:lnSpc>
                <a:spcPct val="100000"/>
              </a:lnSpc>
              <a:spcBef>
                <a:spcPts val="0"/>
              </a:spcBef>
              <a:spcAft>
                <a:spcPts val="0"/>
              </a:spcAft>
              <a:buClr>
                <a:srgbClr val="000000"/>
              </a:buClr>
              <a:buSzPct val="100000"/>
              <a:buFont typeface="Bodoni"/>
            </a:pPr>
            <a:r>
              <a:rPr lang="en" sz="4000">
                <a:solidFill>
                  <a:srgbClr val="000000"/>
                </a:solidFill>
                <a:latin typeface="Bodoni"/>
                <a:ea typeface="Bodoni"/>
                <a:cs typeface="Bodoni"/>
                <a:sym typeface="Bodoni"/>
              </a:rPr>
              <a:t>Plek waar ze hun behoeften vinden.</a:t>
            </a:r>
          </a:p>
          <a:p>
            <a:pPr indent="-457200" lvl="0" marL="457200" rtl="0">
              <a:lnSpc>
                <a:spcPct val="100000"/>
              </a:lnSpc>
              <a:spcBef>
                <a:spcPts val="0"/>
              </a:spcBef>
              <a:spcAft>
                <a:spcPts val="0"/>
              </a:spcAft>
              <a:buClr>
                <a:srgbClr val="000000"/>
              </a:buClr>
              <a:buSzPct val="100000"/>
              <a:buFont typeface="Bodoni"/>
            </a:pPr>
            <a:r>
              <a:rPr lang="en" sz="3600">
                <a:solidFill>
                  <a:srgbClr val="000000"/>
                </a:solidFill>
                <a:latin typeface="Bodoni"/>
                <a:ea typeface="Bodoni"/>
                <a:cs typeface="Bodoni"/>
                <a:sym typeface="Bodoni"/>
              </a:rPr>
              <a:t>Dieren krijgen </a:t>
            </a:r>
            <a:r>
              <a:rPr b="1" lang="en" sz="3600">
                <a:solidFill>
                  <a:srgbClr val="000000"/>
                </a:solidFill>
                <a:latin typeface="Bodoni"/>
                <a:ea typeface="Bodoni"/>
                <a:cs typeface="Bodoni"/>
                <a:sym typeface="Bodoni"/>
              </a:rPr>
              <a:t>water, eten en bescherming </a:t>
            </a:r>
            <a:r>
              <a:rPr lang="en" sz="3600">
                <a:solidFill>
                  <a:srgbClr val="000000"/>
                </a:solidFill>
                <a:latin typeface="Bodoni"/>
                <a:ea typeface="Bodoni"/>
                <a:cs typeface="Bodoni"/>
                <a:sym typeface="Bodoni"/>
              </a:rPr>
              <a:t>van hun leefgebied.</a:t>
            </a:r>
            <a:br>
              <a:rPr lang="en" sz="3600">
                <a:solidFill>
                  <a:srgbClr val="000000"/>
                </a:solidFill>
                <a:latin typeface="Bodoni"/>
                <a:ea typeface="Bodoni"/>
                <a:cs typeface="Bodoni"/>
                <a:sym typeface="Bodoni"/>
              </a:rPr>
            </a:br>
          </a:p>
          <a:p>
            <a:pPr lv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lgn="ctr">
              <a:spcBef>
                <a:spcPts val="0"/>
              </a:spcBef>
              <a:buClr>
                <a:schemeClr val="dk2"/>
              </a:buClr>
              <a:buSzPct val="25000"/>
              <a:buFont typeface="Tahoma"/>
              <a:buNone/>
            </a:pPr>
            <a:r>
              <a:rPr b="0" lang="en" sz="4400">
                <a:solidFill>
                  <a:schemeClr val="dk2"/>
                </a:solidFill>
              </a:rPr>
              <a:t>Organismen en hun leefomgeving</a:t>
            </a:r>
          </a:p>
          <a:p>
            <a:pPr lvl="0">
              <a:spcBef>
                <a:spcPts val="0"/>
              </a:spcBef>
              <a:buNone/>
            </a:pPr>
            <a:r>
              <a:t/>
            </a:r>
            <a:endParaRPr/>
          </a:p>
        </p:txBody>
      </p:sp>
      <p:sp>
        <p:nvSpPr>
          <p:cNvPr id="244" name="Shape 244"/>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342900" lvl="0" marL="342900" rtl="0">
              <a:lnSpc>
                <a:spcPct val="100000"/>
              </a:lnSpc>
              <a:spcBef>
                <a:spcPts val="0"/>
              </a:spcBef>
              <a:spcAft>
                <a:spcPts val="0"/>
              </a:spcAft>
              <a:buClr>
                <a:srgbClr val="000000"/>
              </a:buClr>
              <a:buSzPct val="64999"/>
              <a:buFont typeface="Bodoni"/>
              <a:buChar char="■"/>
            </a:pPr>
            <a:r>
              <a:rPr lang="en" sz="3200">
                <a:solidFill>
                  <a:srgbClr val="000000"/>
                </a:solidFill>
                <a:latin typeface="Bodoni"/>
                <a:ea typeface="Bodoni"/>
                <a:cs typeface="Bodoni"/>
                <a:sym typeface="Bodoni"/>
              </a:rPr>
              <a:t>Sommige organismen kunnen alleen leven in een specifieke leefomgeving</a:t>
            </a:r>
          </a:p>
          <a:p>
            <a:pPr indent="-342900" lvl="0" marL="342900" rtl="0">
              <a:lnSpc>
                <a:spcPct val="100000"/>
              </a:lnSpc>
              <a:spcBef>
                <a:spcPts val="640"/>
              </a:spcBef>
              <a:spcAft>
                <a:spcPts val="0"/>
              </a:spcAft>
              <a:buClr>
                <a:srgbClr val="000000"/>
              </a:buClr>
              <a:buSzPct val="64999"/>
              <a:buFont typeface="Bodoni"/>
              <a:buChar char="■"/>
            </a:pPr>
            <a:r>
              <a:rPr lang="en" sz="3200">
                <a:solidFill>
                  <a:srgbClr val="000000"/>
                </a:solidFill>
                <a:latin typeface="Bodoni"/>
                <a:ea typeface="Bodoni"/>
                <a:cs typeface="Bodoni"/>
                <a:sym typeface="Bodoni"/>
              </a:rPr>
              <a:t>Bijvoorbeeld: De ijsbeer zou niet overleven in de woestijn.</a:t>
            </a:r>
          </a:p>
          <a:p>
            <a:pPr lvl="0">
              <a:spcBef>
                <a:spcPts val="0"/>
              </a:spcBef>
              <a:buNone/>
            </a:pPr>
            <a:r>
              <a:t/>
            </a:r>
            <a:endParaRPr/>
          </a:p>
        </p:txBody>
      </p:sp>
      <p:pic>
        <p:nvPicPr>
          <p:cNvPr id="245" name="Shape 245"/>
          <p:cNvPicPr preferRelativeResize="0"/>
          <p:nvPr/>
        </p:nvPicPr>
        <p:blipFill>
          <a:blip r:embed="rId3">
            <a:alphaModFix/>
          </a:blip>
          <a:stretch>
            <a:fillRect/>
          </a:stretch>
        </p:blipFill>
        <p:spPr>
          <a:xfrm>
            <a:off x="4953775" y="2932498"/>
            <a:ext cx="2904974" cy="1934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lgn="ctr">
              <a:spcBef>
                <a:spcPts val="0"/>
              </a:spcBef>
              <a:buNone/>
            </a:pPr>
            <a:r>
              <a:rPr b="0" lang="en" sz="4000">
                <a:solidFill>
                  <a:schemeClr val="dk2"/>
                </a:solidFill>
              </a:rPr>
              <a:t>Cassificatie levende en niet-levende dingen</a:t>
            </a:r>
          </a:p>
          <a:p>
            <a:pPr lvl="0">
              <a:spcBef>
                <a:spcPts val="0"/>
              </a:spcBef>
              <a:buNone/>
            </a:pPr>
            <a:r>
              <a:t/>
            </a:r>
            <a:endParaRPr/>
          </a:p>
        </p:txBody>
      </p:sp>
      <p:sp>
        <p:nvSpPr>
          <p:cNvPr id="251" name="Shape 251"/>
          <p:cNvSpPr txBox="1"/>
          <p:nvPr>
            <p:ph idx="1" type="body"/>
          </p:nvPr>
        </p:nvSpPr>
        <p:spPr>
          <a:xfrm>
            <a:off x="311700" y="1228675"/>
            <a:ext cx="3999900" cy="3340200"/>
          </a:xfrm>
          <a:prstGeom prst="rect">
            <a:avLst/>
          </a:prstGeom>
        </p:spPr>
        <p:txBody>
          <a:bodyPr anchorCtr="0" anchor="t" bIns="91425" lIns="91425" rIns="91425" wrap="square" tIns="91425">
            <a:noAutofit/>
          </a:bodyPr>
          <a:lstStyle/>
          <a:p>
            <a:pPr lvl="0">
              <a:spcBef>
                <a:spcPts val="0"/>
              </a:spcBef>
              <a:buNone/>
            </a:pPr>
            <a:r>
              <a:rPr lang="en" sz="3000"/>
              <a:t>Levende dingen </a:t>
            </a:r>
          </a:p>
          <a:p>
            <a:pPr indent="-419100" lvl="0" marL="457200" rtl="0">
              <a:lnSpc>
                <a:spcPct val="100000"/>
              </a:lnSpc>
              <a:spcBef>
                <a:spcPts val="0"/>
              </a:spcBef>
              <a:spcAft>
                <a:spcPts val="0"/>
              </a:spcAft>
              <a:buClr>
                <a:srgbClr val="000000"/>
              </a:buClr>
              <a:buSzPct val="100000"/>
              <a:buFont typeface="Bodoni"/>
            </a:pPr>
            <a:r>
              <a:rPr lang="en" sz="3000">
                <a:solidFill>
                  <a:srgbClr val="000000"/>
                </a:solidFill>
                <a:latin typeface="Bodoni"/>
                <a:ea typeface="Bodoni"/>
                <a:cs typeface="Bodoni"/>
                <a:sym typeface="Bodoni"/>
              </a:rPr>
              <a:t>vissen</a:t>
            </a:r>
          </a:p>
          <a:p>
            <a:pPr indent="-419100" lvl="0" marL="457200" rtl="0">
              <a:lnSpc>
                <a:spcPct val="100000"/>
              </a:lnSpc>
              <a:spcBef>
                <a:spcPts val="900"/>
              </a:spcBef>
              <a:spcAft>
                <a:spcPts val="0"/>
              </a:spcAft>
              <a:buClr>
                <a:srgbClr val="000000"/>
              </a:buClr>
              <a:buSzPct val="100000"/>
              <a:buFont typeface="Bodoni"/>
            </a:pPr>
            <a:r>
              <a:rPr lang="en" sz="3000">
                <a:solidFill>
                  <a:srgbClr val="000000"/>
                </a:solidFill>
                <a:latin typeface="Bodoni"/>
                <a:ea typeface="Bodoni"/>
                <a:cs typeface="Bodoni"/>
                <a:sym typeface="Bodoni"/>
              </a:rPr>
              <a:t>waterlelie</a:t>
            </a:r>
          </a:p>
          <a:p>
            <a:pPr indent="-419100" lvl="0" marL="457200" rtl="0">
              <a:lnSpc>
                <a:spcPct val="100000"/>
              </a:lnSpc>
              <a:spcBef>
                <a:spcPts val="900"/>
              </a:spcBef>
              <a:spcAft>
                <a:spcPts val="0"/>
              </a:spcAft>
              <a:buClr>
                <a:srgbClr val="000000"/>
              </a:buClr>
              <a:buSzPct val="100000"/>
              <a:buFont typeface="Bodoni"/>
            </a:pPr>
            <a:r>
              <a:rPr lang="en" sz="3000">
                <a:solidFill>
                  <a:srgbClr val="000000"/>
                </a:solidFill>
                <a:latin typeface="Bodoni"/>
                <a:ea typeface="Bodoni"/>
                <a:cs typeface="Bodoni"/>
                <a:sym typeface="Bodoni"/>
              </a:rPr>
              <a:t>Planten</a:t>
            </a:r>
          </a:p>
          <a:p>
            <a:pPr indent="-419100" lvl="0" marL="457200" rtl="0">
              <a:lnSpc>
                <a:spcPct val="100000"/>
              </a:lnSpc>
              <a:spcBef>
                <a:spcPts val="900"/>
              </a:spcBef>
              <a:spcAft>
                <a:spcPts val="0"/>
              </a:spcAft>
              <a:buClr>
                <a:srgbClr val="000000"/>
              </a:buClr>
              <a:buSzPct val="100000"/>
              <a:buFont typeface="Bodoni"/>
            </a:pPr>
            <a:r>
              <a:rPr lang="en" sz="3000">
                <a:solidFill>
                  <a:srgbClr val="000000"/>
                </a:solidFill>
                <a:latin typeface="Bodoni"/>
                <a:ea typeface="Bodoni"/>
                <a:cs typeface="Bodoni"/>
                <a:sym typeface="Bodoni"/>
              </a:rPr>
              <a:t>dieren</a:t>
            </a:r>
          </a:p>
          <a:p>
            <a:pPr indent="-419100" lvl="0" marL="457200" rtl="0">
              <a:lnSpc>
                <a:spcPct val="100000"/>
              </a:lnSpc>
              <a:spcBef>
                <a:spcPts val="900"/>
              </a:spcBef>
              <a:spcAft>
                <a:spcPts val="0"/>
              </a:spcAft>
              <a:buClr>
                <a:srgbClr val="000000"/>
              </a:buClr>
              <a:buSzPct val="100000"/>
              <a:buFont typeface="Bodoni"/>
            </a:pPr>
            <a:r>
              <a:rPr lang="en" sz="3000">
                <a:solidFill>
                  <a:srgbClr val="000000"/>
                </a:solidFill>
                <a:latin typeface="Bodoni"/>
                <a:ea typeface="Bodoni"/>
                <a:cs typeface="Bodoni"/>
                <a:sym typeface="Bodoni"/>
              </a:rPr>
              <a:t>mensen</a:t>
            </a:r>
          </a:p>
          <a:p>
            <a:pPr lvl="0">
              <a:spcBef>
                <a:spcPts val="0"/>
              </a:spcBef>
              <a:buNone/>
            </a:pPr>
            <a:r>
              <a:t/>
            </a:r>
            <a:endParaRPr>
              <a:solidFill>
                <a:srgbClr val="000000"/>
              </a:solidFill>
              <a:latin typeface="Bodoni"/>
              <a:ea typeface="Bodoni"/>
              <a:cs typeface="Bodoni"/>
              <a:sym typeface="Bodoni"/>
            </a:endParaRPr>
          </a:p>
        </p:txBody>
      </p:sp>
      <p:sp>
        <p:nvSpPr>
          <p:cNvPr id="252" name="Shape 252"/>
          <p:cNvSpPr txBox="1"/>
          <p:nvPr>
            <p:ph idx="2" type="body"/>
          </p:nvPr>
        </p:nvSpPr>
        <p:spPr>
          <a:xfrm>
            <a:off x="4507425" y="1228675"/>
            <a:ext cx="4636500" cy="3340200"/>
          </a:xfrm>
          <a:prstGeom prst="rect">
            <a:avLst/>
          </a:prstGeom>
        </p:spPr>
        <p:txBody>
          <a:bodyPr anchorCtr="0" anchor="t" bIns="91425" lIns="91425" rIns="91425" wrap="square" tIns="91425">
            <a:noAutofit/>
          </a:bodyPr>
          <a:lstStyle/>
          <a:p>
            <a:pPr lvl="0">
              <a:spcBef>
                <a:spcPts val="0"/>
              </a:spcBef>
              <a:buNone/>
            </a:pPr>
            <a:r>
              <a:rPr lang="en" sz="3000"/>
              <a:t>Niet-levende dingen</a:t>
            </a:r>
          </a:p>
          <a:p>
            <a:pPr indent="-419100" lvl="0" marL="457200" rtl="0">
              <a:lnSpc>
                <a:spcPct val="100000"/>
              </a:lnSpc>
              <a:spcBef>
                <a:spcPts val="0"/>
              </a:spcBef>
              <a:spcAft>
                <a:spcPts val="0"/>
              </a:spcAft>
              <a:buClr>
                <a:srgbClr val="000000"/>
              </a:buClr>
              <a:buSzPct val="100000"/>
              <a:buFont typeface="Bodoni"/>
            </a:pPr>
            <a:r>
              <a:rPr lang="en" sz="3000">
                <a:solidFill>
                  <a:srgbClr val="000000"/>
                </a:solidFill>
                <a:latin typeface="Bodoni"/>
                <a:ea typeface="Bodoni"/>
                <a:cs typeface="Bodoni"/>
                <a:sym typeface="Bodoni"/>
              </a:rPr>
              <a:t>Lucht</a:t>
            </a:r>
          </a:p>
          <a:p>
            <a:pPr indent="-419100" lvl="0" marL="457200" rtl="0">
              <a:lnSpc>
                <a:spcPct val="100000"/>
              </a:lnSpc>
              <a:spcBef>
                <a:spcPts val="900"/>
              </a:spcBef>
              <a:spcAft>
                <a:spcPts val="0"/>
              </a:spcAft>
              <a:buClr>
                <a:srgbClr val="000000"/>
              </a:buClr>
              <a:buSzPct val="100000"/>
              <a:buFont typeface="Bodoni"/>
            </a:pPr>
            <a:r>
              <a:rPr lang="en" sz="3000">
                <a:solidFill>
                  <a:srgbClr val="000000"/>
                </a:solidFill>
                <a:latin typeface="Bodoni"/>
                <a:ea typeface="Bodoni"/>
                <a:cs typeface="Bodoni"/>
                <a:sym typeface="Bodoni"/>
              </a:rPr>
              <a:t>Stenen</a:t>
            </a:r>
          </a:p>
          <a:p>
            <a:pPr indent="-419100" lvl="0" marL="457200" rtl="0">
              <a:lnSpc>
                <a:spcPct val="100000"/>
              </a:lnSpc>
              <a:spcBef>
                <a:spcPts val="900"/>
              </a:spcBef>
              <a:spcAft>
                <a:spcPts val="0"/>
              </a:spcAft>
              <a:buClr>
                <a:srgbClr val="000000"/>
              </a:buClr>
              <a:buSzPct val="100000"/>
              <a:buFont typeface="Bodoni"/>
            </a:pPr>
            <a:r>
              <a:rPr lang="en" sz="3000">
                <a:solidFill>
                  <a:srgbClr val="000000"/>
                </a:solidFill>
                <a:latin typeface="Bodoni"/>
                <a:ea typeface="Bodoni"/>
                <a:cs typeface="Bodoni"/>
                <a:sym typeface="Bodoni"/>
              </a:rPr>
              <a:t>Grotten</a:t>
            </a:r>
          </a:p>
          <a:p>
            <a:pPr indent="-419100" lvl="0" marL="457200" rtl="0">
              <a:lnSpc>
                <a:spcPct val="100000"/>
              </a:lnSpc>
              <a:spcBef>
                <a:spcPts val="900"/>
              </a:spcBef>
              <a:spcAft>
                <a:spcPts val="0"/>
              </a:spcAft>
              <a:buClr>
                <a:srgbClr val="000000"/>
              </a:buClr>
              <a:buSzPct val="100000"/>
              <a:buFont typeface="Bodoni"/>
            </a:pPr>
            <a:r>
              <a:rPr lang="en" sz="3000">
                <a:solidFill>
                  <a:srgbClr val="000000"/>
                </a:solidFill>
                <a:latin typeface="Bodoni"/>
                <a:ea typeface="Bodoni"/>
                <a:cs typeface="Bodoni"/>
                <a:sym typeface="Bodoni"/>
              </a:rPr>
              <a:t>Grond</a:t>
            </a:r>
          </a:p>
          <a:p>
            <a:pPr indent="-419100" lvl="0" marL="457200" rtl="0">
              <a:lnSpc>
                <a:spcPct val="100000"/>
              </a:lnSpc>
              <a:spcBef>
                <a:spcPts val="900"/>
              </a:spcBef>
              <a:spcAft>
                <a:spcPts val="0"/>
              </a:spcAft>
              <a:buClr>
                <a:srgbClr val="000000"/>
              </a:buClr>
              <a:buSzPct val="100000"/>
              <a:buFont typeface="Bodoni"/>
            </a:pPr>
            <a:r>
              <a:rPr lang="en" sz="3000">
                <a:solidFill>
                  <a:srgbClr val="000000"/>
                </a:solidFill>
                <a:latin typeface="Bodoni"/>
                <a:ea typeface="Bodoni"/>
                <a:cs typeface="Bodoni"/>
                <a:sym typeface="Bodoni"/>
              </a:rPr>
              <a:t>water</a:t>
            </a:r>
          </a:p>
          <a:p>
            <a:pPr lvl="0">
              <a:spcBef>
                <a:spcPts val="0"/>
              </a:spcBef>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Shape 257"/>
          <p:cNvPicPr preferRelativeResize="0"/>
          <p:nvPr/>
        </p:nvPicPr>
        <p:blipFill>
          <a:blip r:embed="rId3">
            <a:alphaModFix/>
          </a:blip>
          <a:stretch>
            <a:fillRect/>
          </a:stretch>
        </p:blipFill>
        <p:spPr>
          <a:xfrm>
            <a:off x="259925" y="53825"/>
            <a:ext cx="8790625" cy="4946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ctrTitle"/>
          </p:nvPr>
        </p:nvSpPr>
        <p:spPr>
          <a:xfrm>
            <a:off x="311700" y="392150"/>
            <a:ext cx="8520600" cy="2690400"/>
          </a:xfrm>
          <a:prstGeom prst="rect">
            <a:avLst/>
          </a:prstGeom>
        </p:spPr>
        <p:txBody>
          <a:bodyPr anchorCtr="0" anchor="ctr" bIns="91425" lIns="91425" rIns="91425" wrap="square" tIns="91425">
            <a:noAutofit/>
          </a:bodyPr>
          <a:lstStyle/>
          <a:p>
            <a:pPr lvl="0">
              <a:spcBef>
                <a:spcPts val="0"/>
              </a:spcBef>
              <a:buClr>
                <a:schemeClr val="dk2"/>
              </a:buClr>
              <a:buSzPct val="25000"/>
              <a:buFont typeface="Tahoma"/>
              <a:buNone/>
            </a:pPr>
            <a:r>
              <a:rPr b="0" lang="en" sz="6000">
                <a:solidFill>
                  <a:schemeClr val="dk2"/>
                </a:solidFill>
              </a:rPr>
              <a:t>Wat zijn voorbeelden van eco-systemen?</a:t>
            </a:r>
          </a:p>
          <a:p>
            <a:pPr lvl="0">
              <a:spcBef>
                <a:spcPts val="0"/>
              </a:spcBef>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lgn="ctr">
              <a:spcBef>
                <a:spcPts val="0"/>
              </a:spcBef>
              <a:buClr>
                <a:schemeClr val="dk2"/>
              </a:buClr>
              <a:buSzPct val="25000"/>
              <a:buFont typeface="Tahoma"/>
              <a:buNone/>
            </a:pPr>
            <a:r>
              <a:rPr b="0" lang="en" sz="6000">
                <a:solidFill>
                  <a:schemeClr val="dk2"/>
                </a:solidFill>
              </a:rPr>
              <a:t>Woestijnen</a:t>
            </a:r>
          </a:p>
          <a:p>
            <a:pPr lvl="0">
              <a:spcBef>
                <a:spcPts val="0"/>
              </a:spcBef>
              <a:buNone/>
            </a:pPr>
            <a:r>
              <a:t/>
            </a:r>
            <a:endParaRPr/>
          </a:p>
        </p:txBody>
      </p:sp>
      <p:sp>
        <p:nvSpPr>
          <p:cNvPr id="268" name="Shape 268"/>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342900" lvl="0" marL="342900" rtl="0">
              <a:lnSpc>
                <a:spcPct val="100000"/>
              </a:lnSpc>
              <a:spcBef>
                <a:spcPts val="0"/>
              </a:spcBef>
              <a:spcAft>
                <a:spcPts val="0"/>
              </a:spcAft>
              <a:buClr>
                <a:srgbClr val="000000"/>
              </a:buClr>
              <a:buSzPct val="65000"/>
              <a:buFont typeface="Bodoni"/>
              <a:buChar char="■"/>
            </a:pPr>
            <a:r>
              <a:rPr lang="en" sz="2800">
                <a:solidFill>
                  <a:srgbClr val="000000"/>
                </a:solidFill>
                <a:latin typeface="Bodoni"/>
                <a:ea typeface="Bodoni"/>
                <a:cs typeface="Bodoni"/>
                <a:sym typeface="Bodoni"/>
              </a:rPr>
              <a:t>Woestijnen zijn erg droge eco-systemen</a:t>
            </a:r>
          </a:p>
          <a:p>
            <a:pPr indent="-342900" lvl="0" marL="342900" rtl="0">
              <a:lnSpc>
                <a:spcPct val="100000"/>
              </a:lnSpc>
              <a:spcBef>
                <a:spcPts val="560"/>
              </a:spcBef>
              <a:spcAft>
                <a:spcPts val="0"/>
              </a:spcAft>
              <a:buClr>
                <a:srgbClr val="000000"/>
              </a:buClr>
              <a:buSzPct val="65000"/>
              <a:buFont typeface="Bodoni"/>
              <a:buChar char="■"/>
            </a:pPr>
            <a:r>
              <a:rPr lang="en" sz="2800">
                <a:solidFill>
                  <a:srgbClr val="000000"/>
                </a:solidFill>
                <a:latin typeface="Bodoni"/>
                <a:ea typeface="Bodoni"/>
                <a:cs typeface="Bodoni"/>
                <a:sym typeface="Bodoni"/>
              </a:rPr>
              <a:t>Planten en dieren kunnen overleven met weinig water</a:t>
            </a:r>
          </a:p>
          <a:p>
            <a:pPr indent="-342900" lvl="0" marL="342900" rtl="0">
              <a:lnSpc>
                <a:spcPct val="100000"/>
              </a:lnSpc>
              <a:spcBef>
                <a:spcPts val="0"/>
              </a:spcBef>
              <a:spcAft>
                <a:spcPts val="0"/>
              </a:spcAft>
              <a:buClr>
                <a:srgbClr val="000000"/>
              </a:buClr>
              <a:buSzPct val="65000"/>
              <a:buFont typeface="Bodoni"/>
              <a:buChar char="■"/>
            </a:pPr>
            <a:r>
              <a:rPr lang="en" sz="2800">
                <a:solidFill>
                  <a:srgbClr val="000000"/>
                </a:solidFill>
                <a:latin typeface="Bodoni"/>
                <a:ea typeface="Bodoni"/>
                <a:cs typeface="Bodoni"/>
                <a:sym typeface="Bodoni"/>
              </a:rPr>
              <a:t>Woestijnplanten, zoals de cactus bewaren het water in hun stammen.</a:t>
            </a:r>
          </a:p>
          <a:p>
            <a:pPr indent="-342900" lvl="0" marL="342900" rtl="0">
              <a:lnSpc>
                <a:spcPct val="100000"/>
              </a:lnSpc>
              <a:spcBef>
                <a:spcPts val="560"/>
              </a:spcBef>
              <a:spcAft>
                <a:spcPts val="0"/>
              </a:spcAft>
              <a:buClr>
                <a:schemeClr val="accent5"/>
              </a:buClr>
              <a:buSzPct val="65000"/>
              <a:buFont typeface="Noto Sans Symbols"/>
              <a:buChar char="■"/>
            </a:pPr>
            <a:r>
              <a:rPr lang="en" sz="2800">
                <a:solidFill>
                  <a:srgbClr val="000000"/>
                </a:solidFill>
                <a:latin typeface="Bodoni"/>
                <a:ea typeface="Bodoni"/>
                <a:cs typeface="Bodoni"/>
                <a:sym typeface="Bodoni"/>
              </a:rPr>
              <a:t>De wortels van de cactus gaan niet diep in de grond, maar spreiden zich ver uit.</a:t>
            </a:r>
            <a:r>
              <a:rPr lang="en" sz="2800">
                <a:solidFill>
                  <a:schemeClr val="dk1"/>
                </a:solidFill>
                <a:latin typeface="Tahoma"/>
                <a:ea typeface="Tahoma"/>
                <a:cs typeface="Tahoma"/>
                <a:sym typeface="Tahoma"/>
              </a:rPr>
              <a:t> </a:t>
            </a:r>
          </a:p>
          <a:p>
            <a:pPr lvl="0" rtl="0">
              <a:lnSpc>
                <a:spcPct val="100000"/>
              </a:lnSpc>
              <a:spcBef>
                <a:spcPts val="560"/>
              </a:spcBef>
              <a:spcAft>
                <a:spcPts val="0"/>
              </a:spcAft>
              <a:buNone/>
            </a:pPr>
            <a:r>
              <a:t/>
            </a:r>
            <a:endParaRPr sz="2800">
              <a:solidFill>
                <a:schemeClr val="dk1"/>
              </a:solidFill>
              <a:latin typeface="Tahoma"/>
              <a:ea typeface="Tahoma"/>
              <a:cs typeface="Tahoma"/>
              <a:sym typeface="Tahoma"/>
            </a:endParaRPr>
          </a:p>
          <a:p>
            <a:pPr lvl="0">
              <a:spcBef>
                <a:spcPts val="0"/>
              </a:spcBef>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pic>
        <p:nvPicPr>
          <p:cNvPr id="273" name="Shape 273"/>
          <p:cNvPicPr preferRelativeResize="0"/>
          <p:nvPr/>
        </p:nvPicPr>
        <p:blipFill rotWithShape="1">
          <a:blip r:embed="rId3">
            <a:alphaModFix/>
          </a:blip>
          <a:srcRect b="8008" l="4870" r="5265" t="5881"/>
          <a:stretch/>
        </p:blipFill>
        <p:spPr>
          <a:xfrm>
            <a:off x="1130487" y="23487"/>
            <a:ext cx="6883024" cy="50965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lgn="ctr">
              <a:spcBef>
                <a:spcPts val="0"/>
              </a:spcBef>
              <a:buNone/>
            </a:pPr>
            <a:r>
              <a:rPr lang="en"/>
              <a:t>Savannes</a:t>
            </a:r>
          </a:p>
        </p:txBody>
      </p:sp>
      <p:sp>
        <p:nvSpPr>
          <p:cNvPr id="279" name="Shape 279"/>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342900" lvl="0" marL="342900" rtl="0">
              <a:lnSpc>
                <a:spcPct val="100000"/>
              </a:lnSpc>
              <a:spcBef>
                <a:spcPts val="0"/>
              </a:spcBef>
              <a:spcAft>
                <a:spcPts val="0"/>
              </a:spcAft>
              <a:buClr>
                <a:srgbClr val="000000"/>
              </a:buClr>
              <a:buSzPct val="65000"/>
              <a:buFont typeface="Bodoni"/>
              <a:buChar char="■"/>
            </a:pPr>
            <a:r>
              <a:rPr lang="en" sz="2800">
                <a:solidFill>
                  <a:srgbClr val="000000"/>
                </a:solidFill>
                <a:latin typeface="Bodoni"/>
                <a:ea typeface="Bodoni"/>
                <a:cs typeface="Bodoni"/>
                <a:sym typeface="Bodoni"/>
              </a:rPr>
              <a:t>Savannes zijn vaak grote graslanden die zomer’s warm zijn en ‘s winters koud. Er is niet veel water.</a:t>
            </a:r>
          </a:p>
          <a:p>
            <a:pPr indent="-342900" lvl="0" marL="342900" rtl="0">
              <a:lnSpc>
                <a:spcPct val="100000"/>
              </a:lnSpc>
              <a:spcBef>
                <a:spcPts val="560"/>
              </a:spcBef>
              <a:spcAft>
                <a:spcPts val="0"/>
              </a:spcAft>
              <a:buClr>
                <a:srgbClr val="000000"/>
              </a:buClr>
              <a:buSzPct val="65000"/>
              <a:buFont typeface="Bodoni"/>
              <a:buChar char="■"/>
            </a:pPr>
            <a:r>
              <a:rPr lang="en" sz="2800">
                <a:solidFill>
                  <a:srgbClr val="000000"/>
                </a:solidFill>
                <a:latin typeface="Bodoni"/>
                <a:ea typeface="Bodoni"/>
                <a:cs typeface="Bodoni"/>
                <a:sym typeface="Bodoni"/>
              </a:rPr>
              <a:t>Er is meer water dan in de woestijn, maar het is vrij droog door het jaar heen.</a:t>
            </a:r>
          </a:p>
          <a:p>
            <a:pPr indent="-342900" lvl="0" marL="342900" rtl="0">
              <a:lnSpc>
                <a:spcPct val="100000"/>
              </a:lnSpc>
              <a:spcBef>
                <a:spcPts val="0"/>
              </a:spcBef>
              <a:spcAft>
                <a:spcPts val="0"/>
              </a:spcAft>
              <a:buClr>
                <a:srgbClr val="000000"/>
              </a:buClr>
              <a:buSzPct val="65000"/>
              <a:buFont typeface="Bodoni"/>
              <a:buChar char="■"/>
            </a:pPr>
            <a:r>
              <a:rPr lang="en" sz="2800">
                <a:solidFill>
                  <a:srgbClr val="000000"/>
                </a:solidFill>
                <a:latin typeface="Bodoni"/>
                <a:ea typeface="Bodoni"/>
                <a:cs typeface="Bodoni"/>
                <a:sym typeface="Bodoni"/>
              </a:rPr>
              <a:t>De meest voorkomende plant is gras </a:t>
            </a:r>
          </a:p>
          <a:p>
            <a:pPr indent="-342900" lvl="0" marL="342900" rtl="0">
              <a:lnSpc>
                <a:spcPct val="100000"/>
              </a:lnSpc>
              <a:spcBef>
                <a:spcPts val="560"/>
              </a:spcBef>
              <a:spcAft>
                <a:spcPts val="0"/>
              </a:spcAft>
              <a:buClr>
                <a:srgbClr val="000000"/>
              </a:buClr>
              <a:buSzPct val="65000"/>
              <a:buFont typeface="Bodoni"/>
              <a:buChar char="■"/>
            </a:pPr>
            <a:r>
              <a:rPr lang="en" sz="2800">
                <a:solidFill>
                  <a:srgbClr val="000000"/>
                </a:solidFill>
                <a:latin typeface="Bodoni"/>
                <a:ea typeface="Bodoni"/>
                <a:cs typeface="Bodoni"/>
                <a:sym typeface="Bodoni"/>
              </a:rPr>
              <a:t>Er zijn niet veel struiken in het grasland </a:t>
            </a:r>
          </a:p>
          <a:p>
            <a:pPr indent="-342900" lvl="0" marL="342900" rtl="0">
              <a:lnSpc>
                <a:spcPct val="100000"/>
              </a:lnSpc>
              <a:spcBef>
                <a:spcPts val="560"/>
              </a:spcBef>
              <a:spcAft>
                <a:spcPts val="0"/>
              </a:spcAft>
              <a:buClr>
                <a:srgbClr val="000000"/>
              </a:buClr>
              <a:buSzPct val="65000"/>
              <a:buFont typeface="Bodoni"/>
              <a:buChar char="■"/>
            </a:pPr>
            <a:r>
              <a:rPr lang="en" sz="2800">
                <a:solidFill>
                  <a:srgbClr val="000000"/>
                </a:solidFill>
                <a:latin typeface="Bodoni"/>
                <a:ea typeface="Bodoni"/>
                <a:cs typeface="Bodoni"/>
                <a:sym typeface="Bodoni"/>
              </a:rPr>
              <a:t>Er zijn wel bomen, maar die groeien alleen bij rivieren en beekjes</a:t>
            </a:r>
          </a:p>
          <a:p>
            <a:pPr lvl="0">
              <a:spcBef>
                <a:spcPts val="0"/>
              </a:spcBef>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pic>
        <p:nvPicPr>
          <p:cNvPr id="284" name="Shape 284"/>
          <p:cNvPicPr preferRelativeResize="0"/>
          <p:nvPr/>
        </p:nvPicPr>
        <p:blipFill rotWithShape="1">
          <a:blip r:embed="rId3">
            <a:alphaModFix/>
          </a:blip>
          <a:srcRect b="6161" l="5322" r="5518" t="10692"/>
          <a:stretch/>
        </p:blipFill>
        <p:spPr>
          <a:xfrm>
            <a:off x="994800" y="27925"/>
            <a:ext cx="7025249" cy="50876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lgn="ctr">
              <a:spcBef>
                <a:spcPts val="0"/>
              </a:spcBef>
              <a:buNone/>
            </a:pPr>
            <a:r>
              <a:rPr lang="en"/>
              <a:t>Bossen</a:t>
            </a:r>
          </a:p>
        </p:txBody>
      </p:sp>
      <p:sp>
        <p:nvSpPr>
          <p:cNvPr id="290" name="Shape 290"/>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1"/>
              </a:buClr>
              <a:buSzPct val="25000"/>
              <a:buFont typeface="Arial"/>
              <a:buNone/>
            </a:pPr>
            <a:r>
              <a:rPr lang="en" sz="3600">
                <a:solidFill>
                  <a:srgbClr val="000000"/>
                </a:solidFill>
                <a:latin typeface="Bodoni"/>
                <a:ea typeface="Bodoni"/>
                <a:cs typeface="Bodoni"/>
                <a:sym typeface="Bodoni"/>
              </a:rPr>
              <a:t>Bossen zijn ecosystemen waar veel bomen groeien.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Rule of Three</a:t>
            </a:r>
          </a:p>
        </p:txBody>
      </p:sp>
      <p:sp>
        <p:nvSpPr>
          <p:cNvPr id="78" name="Shape 78"/>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1200"/>
              </a:spcBef>
              <a:spcAft>
                <a:spcPts val="1200"/>
              </a:spcAft>
              <a:buNone/>
            </a:pPr>
            <a:r>
              <a:rPr lang="en" sz="3600">
                <a:solidFill>
                  <a:srgbClr val="5B5B5B"/>
                </a:solidFill>
                <a:highlight>
                  <a:srgbClr val="FFFFFF"/>
                </a:highlight>
                <a:latin typeface="Bodoni"/>
                <a:ea typeface="Bodoni"/>
                <a:cs typeface="Bodoni"/>
                <a:sym typeface="Bodoni"/>
              </a:rPr>
              <a:t>Je kunt 3 minuten leven zonder te ademen, maar ik zou het je niet aanraden. </a:t>
            </a:r>
          </a:p>
          <a:p>
            <a:pPr lvl="0" rtl="0">
              <a:spcBef>
                <a:spcPts val="1200"/>
              </a:spcBef>
              <a:spcAft>
                <a:spcPts val="1200"/>
              </a:spcAft>
              <a:buNone/>
            </a:pPr>
            <a:r>
              <a:t/>
            </a:r>
            <a:endParaRPr sz="1200">
              <a:solidFill>
                <a:srgbClr val="5B5B5B"/>
              </a:solidFill>
              <a:highlight>
                <a:srgbClr val="FFFFFF"/>
              </a:highlight>
              <a:latin typeface="Palatino Linotype"/>
              <a:ea typeface="Palatino Linotype"/>
              <a:cs typeface="Palatino Linotype"/>
              <a:sym typeface="Palatino Linotype"/>
            </a:endParaRPr>
          </a:p>
          <a:p>
            <a:pPr lvl="0">
              <a:spcBef>
                <a:spcPts val="0"/>
              </a:spcBef>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id="295" name="Shape 295"/>
          <p:cNvPicPr preferRelativeResize="0"/>
          <p:nvPr/>
        </p:nvPicPr>
        <p:blipFill>
          <a:blip r:embed="rId3">
            <a:alphaModFix/>
          </a:blip>
          <a:stretch>
            <a:fillRect/>
          </a:stretch>
        </p:blipFill>
        <p:spPr>
          <a:xfrm>
            <a:off x="1139312" y="0"/>
            <a:ext cx="6865387" cy="51434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lgn="ctr">
              <a:spcBef>
                <a:spcPts val="0"/>
              </a:spcBef>
              <a:buNone/>
            </a:pPr>
            <a:r>
              <a:rPr lang="en"/>
              <a:t>Regenwoud</a:t>
            </a:r>
          </a:p>
        </p:txBody>
      </p:sp>
      <p:sp>
        <p:nvSpPr>
          <p:cNvPr id="301" name="Shape 301"/>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342900" lvl="0" marL="342900" rtl="0">
              <a:lnSpc>
                <a:spcPct val="100000"/>
              </a:lnSpc>
              <a:spcBef>
                <a:spcPts val="0"/>
              </a:spcBef>
              <a:spcAft>
                <a:spcPts val="0"/>
              </a:spcAft>
              <a:buClr>
                <a:srgbClr val="000000"/>
              </a:buClr>
              <a:buSzPct val="65000"/>
              <a:buFont typeface="Bodoni"/>
              <a:buChar char="■"/>
            </a:pPr>
            <a:r>
              <a:rPr lang="en" sz="2800">
                <a:solidFill>
                  <a:srgbClr val="000000"/>
                </a:solidFill>
                <a:latin typeface="Bodoni"/>
                <a:ea typeface="Bodoni"/>
                <a:cs typeface="Bodoni"/>
                <a:sym typeface="Bodoni"/>
              </a:rPr>
              <a:t>Een tropisch regenwoud groeit waar het warm is en veel regent het hele jaar door.</a:t>
            </a:r>
          </a:p>
          <a:p>
            <a:pPr indent="-342900" lvl="0" marL="342900" rtl="0">
              <a:lnSpc>
                <a:spcPct val="100000"/>
              </a:lnSpc>
              <a:spcBef>
                <a:spcPts val="560"/>
              </a:spcBef>
              <a:spcAft>
                <a:spcPts val="0"/>
              </a:spcAft>
              <a:buClr>
                <a:srgbClr val="000000"/>
              </a:buClr>
              <a:buSzPct val="65000"/>
              <a:buFont typeface="Bodoni"/>
              <a:buChar char="■"/>
            </a:pPr>
            <a:r>
              <a:rPr lang="en" sz="2800">
                <a:solidFill>
                  <a:srgbClr val="000000"/>
                </a:solidFill>
                <a:latin typeface="Bodoni"/>
                <a:ea typeface="Bodoni"/>
                <a:cs typeface="Bodoni"/>
                <a:sym typeface="Bodoni"/>
              </a:rPr>
              <a:t>Dieren als apen en jaguars wonen hier.</a:t>
            </a:r>
          </a:p>
          <a:p>
            <a:pPr lvl="0">
              <a:spcBef>
                <a:spcPts val="0"/>
              </a:spcBef>
              <a:buNone/>
            </a:pPr>
            <a:r>
              <a:t/>
            </a:r>
            <a:endParaRPr>
              <a:solidFill>
                <a:srgbClr val="000000"/>
              </a:solidFill>
              <a:latin typeface="Bodoni"/>
              <a:ea typeface="Bodoni"/>
              <a:cs typeface="Bodoni"/>
              <a:sym typeface="Bodon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pic>
        <p:nvPicPr>
          <p:cNvPr id="306" name="Shape 306"/>
          <p:cNvPicPr preferRelativeResize="0"/>
          <p:nvPr/>
        </p:nvPicPr>
        <p:blipFill>
          <a:blip r:embed="rId3">
            <a:alphaModFix/>
          </a:blip>
          <a:stretch>
            <a:fillRect/>
          </a:stretch>
        </p:blipFill>
        <p:spPr>
          <a:xfrm>
            <a:off x="1017094" y="35900"/>
            <a:ext cx="6805030" cy="51434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lgn="ctr">
              <a:spcBef>
                <a:spcPts val="0"/>
              </a:spcBef>
              <a:buNone/>
            </a:pPr>
            <a:r>
              <a:rPr lang="en"/>
              <a:t>Zoetwater</a:t>
            </a:r>
          </a:p>
        </p:txBody>
      </p:sp>
      <p:sp>
        <p:nvSpPr>
          <p:cNvPr id="312" name="Shape 312"/>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412750" lvl="0" marL="342900" rtl="0">
              <a:lnSpc>
                <a:spcPct val="90000"/>
              </a:lnSpc>
              <a:spcBef>
                <a:spcPts val="0"/>
              </a:spcBef>
              <a:spcAft>
                <a:spcPts val="0"/>
              </a:spcAft>
              <a:buClr>
                <a:srgbClr val="000000"/>
              </a:buClr>
              <a:buSzPct val="100000"/>
              <a:buFont typeface="Bodoni"/>
              <a:buChar char="■"/>
            </a:pPr>
            <a:r>
              <a:rPr lang="en" sz="2400">
                <a:solidFill>
                  <a:srgbClr val="000000"/>
                </a:solidFill>
                <a:latin typeface="Bodoni"/>
                <a:ea typeface="Bodoni"/>
                <a:cs typeface="Bodoni"/>
                <a:sym typeface="Bodoni"/>
              </a:rPr>
              <a:t>Riveren, meren en vijvers hebben zoetwater</a:t>
            </a:r>
            <a:r>
              <a:rPr lang="en" sz="2400">
                <a:solidFill>
                  <a:srgbClr val="000000"/>
                </a:solidFill>
                <a:latin typeface="Bodoni"/>
                <a:ea typeface="Bodoni"/>
                <a:cs typeface="Bodoni"/>
                <a:sym typeface="Bodoni"/>
              </a:rPr>
              <a:t>.</a:t>
            </a:r>
          </a:p>
          <a:p>
            <a:pPr indent="-412750" lvl="0" marL="342900" rtl="0">
              <a:lnSpc>
                <a:spcPct val="90000"/>
              </a:lnSpc>
              <a:spcBef>
                <a:spcPts val="400"/>
              </a:spcBef>
              <a:spcAft>
                <a:spcPts val="0"/>
              </a:spcAft>
              <a:buClr>
                <a:srgbClr val="000000"/>
              </a:buClr>
              <a:buSzPct val="100000"/>
              <a:buFont typeface="Bodoni"/>
              <a:buChar char="■"/>
            </a:pPr>
            <a:r>
              <a:rPr lang="en" sz="2400">
                <a:solidFill>
                  <a:srgbClr val="000000"/>
                </a:solidFill>
                <a:latin typeface="Bodoni"/>
                <a:ea typeface="Bodoni"/>
                <a:cs typeface="Bodoni"/>
                <a:sym typeface="Bodoni"/>
              </a:rPr>
              <a:t>Meren en rivieren zijn vaak samen. Sommige rivieren komen uit in een meer. Sommige meren zijn het begin van een rivier. </a:t>
            </a:r>
          </a:p>
          <a:p>
            <a:pPr indent="-412750" lvl="0" marL="342900" rtl="0">
              <a:lnSpc>
                <a:spcPct val="90000"/>
              </a:lnSpc>
              <a:spcBef>
                <a:spcPts val="400"/>
              </a:spcBef>
              <a:spcAft>
                <a:spcPts val="0"/>
              </a:spcAft>
              <a:buClr>
                <a:srgbClr val="000000"/>
              </a:buClr>
              <a:buSzPct val="100000"/>
              <a:buFont typeface="Bodoni"/>
              <a:buChar char="■"/>
            </a:pPr>
            <a:r>
              <a:rPr lang="en" sz="2400">
                <a:solidFill>
                  <a:srgbClr val="000000"/>
                </a:solidFill>
                <a:latin typeface="Bodoni"/>
                <a:ea typeface="Bodoni"/>
                <a:cs typeface="Bodoni"/>
                <a:sym typeface="Bodoni"/>
              </a:rPr>
              <a:t>Omdat meren en rivieren op elkaar lijken qua water komen veel soorten zowel in rivieren als in meren voor.</a:t>
            </a:r>
          </a:p>
          <a:p>
            <a:pPr lvl="0" rtl="0">
              <a:spcBef>
                <a:spcPts val="0"/>
              </a:spcBef>
              <a:buNone/>
            </a:pPr>
            <a:r>
              <a:t/>
            </a:r>
            <a:endParaRPr sz="2400">
              <a:solidFill>
                <a:srgbClr val="000000"/>
              </a:solidFill>
              <a:latin typeface="Bodoni"/>
              <a:ea typeface="Bodoni"/>
              <a:cs typeface="Bodoni"/>
              <a:sym typeface="Bodon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pic>
        <p:nvPicPr>
          <p:cNvPr id="317" name="Shape 317"/>
          <p:cNvPicPr preferRelativeResize="0"/>
          <p:nvPr/>
        </p:nvPicPr>
        <p:blipFill rotWithShape="1">
          <a:blip r:embed="rId3">
            <a:alphaModFix/>
          </a:blip>
          <a:srcRect b="4798" l="0" r="0" t="0"/>
          <a:stretch/>
        </p:blipFill>
        <p:spPr>
          <a:xfrm>
            <a:off x="286800" y="0"/>
            <a:ext cx="8732609" cy="50807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lgn="ctr">
              <a:spcBef>
                <a:spcPts val="0"/>
              </a:spcBef>
              <a:buNone/>
            </a:pPr>
            <a:r>
              <a:rPr lang="en"/>
              <a:t>Zoutwater</a:t>
            </a:r>
          </a:p>
        </p:txBody>
      </p:sp>
      <p:sp>
        <p:nvSpPr>
          <p:cNvPr id="323" name="Shape 323"/>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342900" lvl="0" marL="342900" rtl="0">
              <a:lnSpc>
                <a:spcPct val="100000"/>
              </a:lnSpc>
              <a:spcBef>
                <a:spcPts val="0"/>
              </a:spcBef>
              <a:spcAft>
                <a:spcPts val="0"/>
              </a:spcAft>
              <a:buClr>
                <a:srgbClr val="000000"/>
              </a:buClr>
              <a:buSzPct val="64999"/>
              <a:buFont typeface="Bodoni"/>
              <a:buChar char="■"/>
            </a:pPr>
            <a:r>
              <a:rPr lang="en" sz="3200">
                <a:solidFill>
                  <a:srgbClr val="000000"/>
                </a:solidFill>
                <a:latin typeface="Bodoni"/>
                <a:ea typeface="Bodoni"/>
                <a:cs typeface="Bodoni"/>
                <a:sym typeface="Bodoni"/>
              </a:rPr>
              <a:t>Zoutwater ecosystemen zijn de zeeën en oceanen</a:t>
            </a:r>
          </a:p>
          <a:p>
            <a:pPr indent="-342900" lvl="0" marL="342900" rtl="0">
              <a:lnSpc>
                <a:spcPct val="100000"/>
              </a:lnSpc>
              <a:spcBef>
                <a:spcPts val="640"/>
              </a:spcBef>
              <a:spcAft>
                <a:spcPts val="0"/>
              </a:spcAft>
              <a:buClr>
                <a:srgbClr val="000000"/>
              </a:buClr>
              <a:buSzPct val="64999"/>
              <a:buFont typeface="Bodoni"/>
              <a:buChar char="■"/>
            </a:pPr>
            <a:r>
              <a:rPr lang="en" sz="3200">
                <a:solidFill>
                  <a:srgbClr val="000000"/>
                </a:solidFill>
                <a:latin typeface="Bodoni"/>
                <a:ea typeface="Bodoni"/>
                <a:cs typeface="Bodoni"/>
                <a:sym typeface="Bodoni"/>
              </a:rPr>
              <a:t>De zeeën bedekken ongeveer driekwart van het aardoppervlak, dus dit is de meest voorkomende ecosysteem.</a:t>
            </a:r>
          </a:p>
          <a:p>
            <a:pPr indent="-414019" lvl="0" marL="342900" rtl="0">
              <a:lnSpc>
                <a:spcPct val="100000"/>
              </a:lnSpc>
              <a:spcBef>
                <a:spcPts val="0"/>
              </a:spcBef>
              <a:spcAft>
                <a:spcPts val="0"/>
              </a:spcAft>
              <a:buClr>
                <a:srgbClr val="000000"/>
              </a:buClr>
              <a:buSzPct val="100000"/>
              <a:buFont typeface="Bodoni"/>
              <a:buChar char="■"/>
            </a:pPr>
            <a:r>
              <a:rPr lang="en" sz="3200">
                <a:solidFill>
                  <a:srgbClr val="000000"/>
                </a:solidFill>
                <a:latin typeface="Bodoni"/>
                <a:ea typeface="Bodoni"/>
                <a:cs typeface="Bodoni"/>
                <a:sym typeface="Bodoni"/>
              </a:rPr>
              <a:t>Haaien, schildpadden, octopus etc zijn allemaal dieren uit dit ecosysteem</a:t>
            </a:r>
          </a:p>
          <a:p>
            <a:pPr lvl="0" rtl="0">
              <a:lnSpc>
                <a:spcPct val="100000"/>
              </a:lnSpc>
              <a:spcBef>
                <a:spcPts val="640"/>
              </a:spcBef>
              <a:spcAft>
                <a:spcPts val="0"/>
              </a:spcAft>
              <a:buNone/>
            </a:pPr>
            <a:r>
              <a:t/>
            </a:r>
            <a:endParaRPr sz="3200">
              <a:solidFill>
                <a:srgbClr val="000000"/>
              </a:solidFill>
              <a:latin typeface="Bodoni"/>
              <a:ea typeface="Bodoni"/>
              <a:cs typeface="Bodoni"/>
              <a:sym typeface="Bodoni"/>
            </a:endParaRPr>
          </a:p>
          <a:p>
            <a:pPr lvl="0" rtl="0">
              <a:spcBef>
                <a:spcPts val="0"/>
              </a:spcBef>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pic>
        <p:nvPicPr>
          <p:cNvPr id="328" name="Shape 328"/>
          <p:cNvPicPr preferRelativeResize="0"/>
          <p:nvPr/>
        </p:nvPicPr>
        <p:blipFill>
          <a:blip r:embed="rId3">
            <a:alphaModFix/>
          </a:blip>
          <a:stretch>
            <a:fillRect/>
          </a:stretch>
        </p:blipFill>
        <p:spPr>
          <a:xfrm>
            <a:off x="851325" y="80725"/>
            <a:ext cx="7254895" cy="48387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nvSpPr>
        <p:spPr>
          <a:xfrm>
            <a:off x="6935775" y="44050"/>
            <a:ext cx="1901700" cy="1191900"/>
          </a:xfrm>
          <a:prstGeom prst="rect">
            <a:avLst/>
          </a:prstGeom>
          <a:noFill/>
          <a:ln>
            <a:noFill/>
          </a:ln>
        </p:spPr>
        <p:txBody>
          <a:bodyPr anchorCtr="0" anchor="t" bIns="91425" lIns="91425" rIns="91425" wrap="square" tIns="91425">
            <a:noAutofit/>
          </a:bodyPr>
          <a:lstStyle/>
          <a:p>
            <a:pPr lvl="0">
              <a:spcBef>
                <a:spcPts val="0"/>
              </a:spcBef>
              <a:buNone/>
            </a:pPr>
            <a:r>
              <a:rPr lang="en" sz="3600">
                <a:latin typeface="Amatic SC"/>
                <a:ea typeface="Amatic SC"/>
                <a:cs typeface="Amatic SC"/>
                <a:sym typeface="Amatic SC"/>
              </a:rPr>
              <a:t>Water</a:t>
            </a:r>
          </a:p>
          <a:p>
            <a:pPr lvl="0">
              <a:spcBef>
                <a:spcPts val="0"/>
              </a:spcBef>
              <a:buNone/>
            </a:pPr>
            <a:r>
              <a:rPr lang="en" sz="3600">
                <a:latin typeface="Amatic SC"/>
                <a:ea typeface="Amatic SC"/>
                <a:cs typeface="Amatic SC"/>
                <a:sym typeface="Amatic SC"/>
              </a:rPr>
              <a:t>Ecosystemen</a:t>
            </a:r>
          </a:p>
        </p:txBody>
      </p:sp>
      <p:sp>
        <p:nvSpPr>
          <p:cNvPr id="334" name="Shape 334" title="Aquatic Ecosystems.mp4">
            <a:hlinkClick r:id="rId3"/>
          </p:cNvPr>
          <p:cNvSpPr/>
          <p:nvPr/>
        </p:nvSpPr>
        <p:spPr>
          <a:xfrm>
            <a:off x="0" y="44050"/>
            <a:ext cx="6799267" cy="5099450"/>
          </a:xfrm>
          <a:prstGeom prst="rect">
            <a:avLst/>
          </a:prstGeom>
          <a:blipFill>
            <a:blip r:embed="rId4">
              <a:alphaModFix/>
            </a:blip>
            <a:stretch>
              <a:fillRect/>
            </a:stretch>
          </a:blipFill>
          <a:ln>
            <a:noFill/>
          </a:ln>
        </p:spPr>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type="title"/>
          </p:nvPr>
        </p:nvSpPr>
        <p:spPr>
          <a:xfrm>
            <a:off x="265500" y="1081400"/>
            <a:ext cx="4045200" cy="1710300"/>
          </a:xfrm>
          <a:prstGeom prst="rect">
            <a:avLst/>
          </a:prstGeom>
        </p:spPr>
        <p:txBody>
          <a:bodyPr anchorCtr="0" anchor="b" bIns="91425" lIns="91425" rIns="91425" wrap="square" tIns="91425">
            <a:noAutofit/>
          </a:bodyPr>
          <a:lstStyle/>
          <a:p>
            <a:pPr lvl="0" algn="r">
              <a:spcBef>
                <a:spcPts val="0"/>
              </a:spcBef>
              <a:buNone/>
            </a:pPr>
            <a:r>
              <a:rPr lang="en"/>
              <a:t>Mangroves</a:t>
            </a:r>
          </a:p>
        </p:txBody>
      </p:sp>
      <p:sp>
        <p:nvSpPr>
          <p:cNvPr id="340" name="Shape 340" title="Aruba Mangroves.mp4">
            <a:hlinkClick r:id="rId3"/>
          </p:cNvPr>
          <p:cNvSpPr/>
          <p:nvPr/>
        </p:nvSpPr>
        <p:spPr>
          <a:xfrm>
            <a:off x="4554049" y="688874"/>
            <a:ext cx="4589949" cy="3442473"/>
          </a:xfrm>
          <a:prstGeom prst="rect">
            <a:avLst/>
          </a:prstGeom>
          <a:blipFill>
            <a:blip r:embed="rId4">
              <a:alphaModFix/>
            </a:blip>
            <a:stretch>
              <a:fillRect/>
            </a:stretch>
          </a:blipFill>
          <a:ln>
            <a:noFill/>
          </a:ln>
        </p:spPr>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Shape 345"/>
          <p:cNvSpPr txBox="1"/>
          <p:nvPr>
            <p:ph type="ctrTitle"/>
          </p:nvPr>
        </p:nvSpPr>
        <p:spPr>
          <a:xfrm>
            <a:off x="311700" y="392150"/>
            <a:ext cx="8520600" cy="2690400"/>
          </a:xfrm>
          <a:prstGeom prst="rect">
            <a:avLst/>
          </a:prstGeom>
        </p:spPr>
        <p:txBody>
          <a:bodyPr anchorCtr="0" anchor="ctr" bIns="91425" lIns="91425" rIns="91425" wrap="square" tIns="91425">
            <a:noAutofit/>
          </a:bodyPr>
          <a:lstStyle/>
          <a:p>
            <a:pPr lvl="0">
              <a:spcBef>
                <a:spcPts val="0"/>
              </a:spcBef>
              <a:buNone/>
            </a:pPr>
            <a:r>
              <a:rPr b="0" lang="en" sz="6000">
                <a:solidFill>
                  <a:srgbClr val="444444"/>
                </a:solidFill>
                <a:latin typeface="Bodoni"/>
                <a:ea typeface="Bodoni"/>
                <a:cs typeface="Bodoni"/>
                <a:sym typeface="Bodoni"/>
              </a:rPr>
              <a:t>https://goo.gl/35JzC4</a:t>
            </a:r>
          </a:p>
        </p:txBody>
      </p:sp>
      <p:sp>
        <p:nvSpPr>
          <p:cNvPr id="346" name="Shape 346"/>
          <p:cNvSpPr txBox="1"/>
          <p:nvPr>
            <p:ph idx="1" type="subTitle"/>
          </p:nvPr>
        </p:nvSpPr>
        <p:spPr>
          <a:xfrm>
            <a:off x="311700" y="3890400"/>
            <a:ext cx="8520600" cy="706200"/>
          </a:xfrm>
          <a:prstGeom prst="rect">
            <a:avLst/>
          </a:prstGeom>
        </p:spPr>
        <p:txBody>
          <a:bodyPr anchorCtr="0" anchor="ctr" bIns="91425" lIns="91425" rIns="91425" wrap="square" tIns="91425">
            <a:noAutofit/>
          </a:bodyPr>
          <a:lstStyle/>
          <a:p>
            <a:pPr lvl="0">
              <a:spcBef>
                <a:spcPts val="0"/>
              </a:spcBef>
              <a:buNone/>
            </a:pPr>
            <a:r>
              <a:rPr lang="en"/>
              <a:t>Mangrove Ecosystems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Rule of Three</a:t>
            </a:r>
          </a:p>
        </p:txBody>
      </p:sp>
      <p:sp>
        <p:nvSpPr>
          <p:cNvPr id="84" name="Shape 84"/>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1200"/>
              </a:spcBef>
              <a:spcAft>
                <a:spcPts val="1200"/>
              </a:spcAft>
              <a:buNone/>
            </a:pPr>
            <a:r>
              <a:rPr lang="en" sz="3600">
                <a:solidFill>
                  <a:srgbClr val="5B5B5B"/>
                </a:solidFill>
                <a:highlight>
                  <a:srgbClr val="FFFFFF"/>
                </a:highlight>
                <a:latin typeface="Bodoni"/>
                <a:ea typeface="Bodoni"/>
                <a:cs typeface="Bodoni"/>
                <a:sym typeface="Bodoni"/>
              </a:rPr>
              <a:t>In een hete omgeving moet je binnen 3 uur onderdak zoeken om te overleven.</a:t>
            </a:r>
          </a:p>
          <a:p>
            <a:pPr lvl="0">
              <a:spcBef>
                <a:spcPts val="0"/>
              </a:spcBef>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type="title"/>
          </p:nvPr>
        </p:nvSpPr>
        <p:spPr>
          <a:xfrm>
            <a:off x="2802750" y="802500"/>
            <a:ext cx="3538500" cy="3538500"/>
          </a:xfrm>
          <a:prstGeom prst="rect">
            <a:avLst/>
          </a:prstGeom>
        </p:spPr>
        <p:txBody>
          <a:bodyPr anchorCtr="0" anchor="ctr" bIns="91425" lIns="91425" rIns="91425" wrap="square" tIns="91425">
            <a:noAutofit/>
          </a:bodyPr>
          <a:lstStyle/>
          <a:p>
            <a:pPr lvl="0">
              <a:spcBef>
                <a:spcPts val="0"/>
              </a:spcBef>
              <a:buNone/>
            </a:pPr>
            <a:r>
              <a:rPr lang="en"/>
              <a:t>Lunch!</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title="British man grows garden in sealed bottle not watered in over 40 years.mp4">
            <a:hlinkClick r:id="rId3"/>
          </p:cNvPr>
          <p:cNvSpPr/>
          <p:nvPr/>
        </p:nvSpPr>
        <p:spPr>
          <a:xfrm>
            <a:off x="0" y="0"/>
            <a:ext cx="6858017" cy="5143500"/>
          </a:xfrm>
          <a:prstGeom prst="rect">
            <a:avLst/>
          </a:prstGeom>
          <a:noFill/>
          <a:ln>
            <a:noFill/>
          </a:ln>
        </p:spPr>
      </p:sp>
      <p:sp>
        <p:nvSpPr>
          <p:cNvPr id="357" name="Shape 357"/>
          <p:cNvSpPr txBox="1"/>
          <p:nvPr/>
        </p:nvSpPr>
        <p:spPr>
          <a:xfrm>
            <a:off x="6858025" y="899425"/>
            <a:ext cx="2150700" cy="2636100"/>
          </a:xfrm>
          <a:prstGeom prst="rect">
            <a:avLst/>
          </a:prstGeom>
          <a:noFill/>
          <a:ln>
            <a:noFill/>
          </a:ln>
        </p:spPr>
        <p:txBody>
          <a:bodyPr anchorCtr="0" anchor="t" bIns="91425" lIns="91425" rIns="91425" wrap="square" tIns="91425">
            <a:noAutofit/>
          </a:bodyPr>
          <a:lstStyle/>
          <a:p>
            <a:pPr lvl="0">
              <a:spcBef>
                <a:spcPts val="0"/>
              </a:spcBef>
              <a:buNone/>
            </a:pPr>
            <a:r>
              <a:rPr lang="en" sz="6000">
                <a:latin typeface="Amatic SC"/>
                <a:ea typeface="Amatic SC"/>
                <a:cs typeface="Amatic SC"/>
                <a:sym typeface="Amatic SC"/>
              </a:rPr>
              <a:t>45 </a:t>
            </a:r>
            <a:br>
              <a:rPr lang="en" sz="6000">
                <a:latin typeface="Amatic SC"/>
                <a:ea typeface="Amatic SC"/>
                <a:cs typeface="Amatic SC"/>
                <a:sym typeface="Amatic SC"/>
              </a:rPr>
            </a:br>
            <a:r>
              <a:rPr lang="en" sz="6000">
                <a:latin typeface="Amatic SC"/>
                <a:ea typeface="Amatic SC"/>
                <a:cs typeface="Amatic SC"/>
                <a:sym typeface="Amatic SC"/>
              </a:rPr>
              <a:t>jaar?!</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ctrTitle"/>
          </p:nvPr>
        </p:nvSpPr>
        <p:spPr>
          <a:xfrm>
            <a:off x="311700" y="392150"/>
            <a:ext cx="8520600" cy="2690400"/>
          </a:xfrm>
          <a:prstGeom prst="rect">
            <a:avLst/>
          </a:prstGeom>
        </p:spPr>
        <p:txBody>
          <a:bodyPr anchorCtr="0" anchor="ctr" bIns="91425" lIns="91425" rIns="91425" wrap="square" tIns="91425">
            <a:noAutofit/>
          </a:bodyPr>
          <a:lstStyle/>
          <a:p>
            <a:pPr lvl="0" rtl="0">
              <a:spcBef>
                <a:spcPts val="0"/>
              </a:spcBef>
              <a:buNone/>
            </a:pPr>
            <a:r>
              <a:rPr lang="en" sz="6000">
                <a:solidFill>
                  <a:srgbClr val="000000"/>
                </a:solidFill>
              </a:rPr>
              <a:t>Engineering Challenge: </a:t>
            </a:r>
          </a:p>
          <a:p>
            <a:pPr lvl="0" rtl="0">
              <a:spcBef>
                <a:spcPts val="0"/>
              </a:spcBef>
              <a:buNone/>
            </a:pPr>
            <a:r>
              <a:rPr lang="en" sz="6000">
                <a:solidFill>
                  <a:srgbClr val="000000"/>
                </a:solidFill>
              </a:rPr>
              <a:t>Bouw een Terrarium Aquarium</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315050" y="272500"/>
            <a:ext cx="4045200" cy="1710300"/>
          </a:xfrm>
          <a:prstGeom prst="rect">
            <a:avLst/>
          </a:prstGeom>
        </p:spPr>
        <p:txBody>
          <a:bodyPr anchorCtr="0" anchor="b" bIns="91425" lIns="91425" rIns="91425" wrap="square" tIns="91425">
            <a:noAutofit/>
          </a:bodyPr>
          <a:lstStyle/>
          <a:p>
            <a:pPr lvl="0">
              <a:spcBef>
                <a:spcPts val="0"/>
              </a:spcBef>
              <a:buNone/>
            </a:pPr>
            <a:r>
              <a:rPr lang="en"/>
              <a:t>Terrarium</a:t>
            </a:r>
          </a:p>
        </p:txBody>
      </p:sp>
      <p:sp>
        <p:nvSpPr>
          <p:cNvPr id="368" name="Shape 368"/>
          <p:cNvSpPr txBox="1"/>
          <p:nvPr>
            <p:ph idx="1" type="subTitle"/>
          </p:nvPr>
        </p:nvSpPr>
        <p:spPr>
          <a:xfrm>
            <a:off x="265500" y="2101922"/>
            <a:ext cx="4045200" cy="1345500"/>
          </a:xfrm>
          <a:prstGeom prst="rect">
            <a:avLst/>
          </a:prstGeom>
        </p:spPr>
        <p:txBody>
          <a:bodyPr anchorCtr="0" anchor="t" bIns="91425" lIns="91425" rIns="91425" wrap="square" tIns="91425">
            <a:noAutofit/>
          </a:bodyPr>
          <a:lstStyle/>
          <a:p>
            <a:pPr lvl="0">
              <a:spcBef>
                <a:spcPts val="0"/>
              </a:spcBef>
              <a:buNone/>
            </a:pPr>
            <a:r>
              <a:rPr lang="en" sz="2400">
                <a:solidFill>
                  <a:srgbClr val="222222"/>
                </a:solidFill>
                <a:highlight>
                  <a:srgbClr val="FFFFFF"/>
                </a:highlight>
                <a:latin typeface="Bodoni"/>
                <a:ea typeface="Bodoni"/>
                <a:cs typeface="Bodoni"/>
                <a:sym typeface="Bodoni"/>
              </a:rPr>
              <a:t>Meestal een bak van glas waar planten en dieren in worden gehouden.</a:t>
            </a:r>
          </a:p>
        </p:txBody>
      </p:sp>
      <p:sp>
        <p:nvSpPr>
          <p:cNvPr id="369" name="Shape 369"/>
          <p:cNvSpPr txBox="1"/>
          <p:nvPr>
            <p:ph idx="2" type="body"/>
          </p:nvPr>
        </p:nvSpPr>
        <p:spPr>
          <a:xfrm>
            <a:off x="4939500" y="2101925"/>
            <a:ext cx="3837000" cy="2201700"/>
          </a:xfrm>
          <a:prstGeom prst="rect">
            <a:avLst/>
          </a:prstGeom>
        </p:spPr>
        <p:txBody>
          <a:bodyPr anchorCtr="0" anchor="ctr" bIns="91425" lIns="91425" rIns="91425" wrap="square" tIns="91425">
            <a:noAutofit/>
          </a:bodyPr>
          <a:lstStyle/>
          <a:p>
            <a:pPr lvl="0">
              <a:spcBef>
                <a:spcPts val="0"/>
              </a:spcBef>
              <a:buNone/>
            </a:pPr>
            <a:r>
              <a:rPr lang="en" sz="2400">
                <a:solidFill>
                  <a:srgbClr val="222222"/>
                </a:solidFill>
                <a:highlight>
                  <a:srgbClr val="FFFFFF"/>
                </a:highlight>
                <a:latin typeface="Bodoni"/>
                <a:ea typeface="Bodoni"/>
                <a:cs typeface="Bodoni"/>
                <a:sym typeface="Bodoni"/>
              </a:rPr>
              <a:t>Meestal een bak van glas waarin waterplanten en vissen worden gehouden</a:t>
            </a:r>
          </a:p>
        </p:txBody>
      </p:sp>
      <p:sp>
        <p:nvSpPr>
          <p:cNvPr id="370" name="Shape 370"/>
          <p:cNvSpPr txBox="1"/>
          <p:nvPr>
            <p:ph type="title"/>
          </p:nvPr>
        </p:nvSpPr>
        <p:spPr>
          <a:xfrm>
            <a:off x="4877600" y="272500"/>
            <a:ext cx="4045200" cy="1710300"/>
          </a:xfrm>
          <a:prstGeom prst="rect">
            <a:avLst/>
          </a:prstGeom>
        </p:spPr>
        <p:txBody>
          <a:bodyPr anchorCtr="0" anchor="b" bIns="91425" lIns="91425" rIns="91425" wrap="square" tIns="91425">
            <a:noAutofit/>
          </a:bodyPr>
          <a:lstStyle/>
          <a:p>
            <a:pPr lvl="0" rtl="0">
              <a:spcBef>
                <a:spcPts val="0"/>
              </a:spcBef>
              <a:buNone/>
            </a:pPr>
            <a:r>
              <a:rPr lang="en"/>
              <a:t>Aquarium</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Materialen</a:t>
            </a:r>
          </a:p>
        </p:txBody>
      </p:sp>
      <p:sp>
        <p:nvSpPr>
          <p:cNvPr id="376" name="Shape 376"/>
          <p:cNvSpPr txBox="1"/>
          <p:nvPr>
            <p:ph idx="1" type="body"/>
          </p:nvPr>
        </p:nvSpPr>
        <p:spPr>
          <a:xfrm>
            <a:off x="311700" y="1020550"/>
            <a:ext cx="5010300" cy="3340200"/>
          </a:xfrm>
          <a:prstGeom prst="rect">
            <a:avLst/>
          </a:prstGeom>
        </p:spPr>
        <p:txBody>
          <a:bodyPr anchorCtr="0" anchor="t" bIns="91425" lIns="91425" rIns="91425" wrap="square" tIns="91425">
            <a:noAutofit/>
          </a:bodyPr>
          <a:lstStyle/>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2-2 liter flessen per leerling</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1 dop</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Een spijker om een gaatje te maken</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Hamer</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1 stripje stof</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scharen</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Markers</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Water</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Grond (zand, grind en aarde)</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Gras zaadjes</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Clear duct tape</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Elodea (waterplant)</a:t>
            </a:r>
          </a:p>
          <a:p>
            <a:pPr indent="-342900" lvl="0" marL="457200" rtl="0">
              <a:lnSpc>
                <a:spcPct val="100000"/>
              </a:lnSpc>
              <a:spcBef>
                <a:spcPts val="0"/>
              </a:spcBef>
              <a:spcAft>
                <a:spcPts val="0"/>
              </a:spcAft>
              <a:buClr>
                <a:srgbClr val="000000"/>
              </a:buClr>
              <a:buSzPct val="100000"/>
              <a:buFont typeface="Bodoni"/>
            </a:pPr>
            <a:r>
              <a:rPr lang="en" sz="1800">
                <a:solidFill>
                  <a:srgbClr val="000000"/>
                </a:solidFill>
                <a:latin typeface="Bodoni"/>
                <a:ea typeface="Bodoni"/>
                <a:cs typeface="Bodoni"/>
                <a:sym typeface="Bodoni"/>
              </a:rPr>
              <a:t>Vuurgaranaaltje</a:t>
            </a:r>
          </a:p>
          <a:p>
            <a:pPr indent="-342900" lvl="0" marL="457200">
              <a:spcBef>
                <a:spcPts val="0"/>
              </a:spcBef>
              <a:buClr>
                <a:srgbClr val="FFFFFF"/>
              </a:buClr>
              <a:buSzPct val="100000"/>
              <a:buFont typeface="Bodoni"/>
            </a:pPr>
            <a:r>
              <a:t/>
            </a:r>
            <a:endParaRPr sz="1800">
              <a:latin typeface="Bodoni"/>
              <a:ea typeface="Bodoni"/>
              <a:cs typeface="Bodoni"/>
              <a:sym typeface="Bodoni"/>
            </a:endParaRPr>
          </a:p>
        </p:txBody>
      </p:sp>
      <p:pic>
        <p:nvPicPr>
          <p:cNvPr id="377" name="Shape 377"/>
          <p:cNvPicPr preferRelativeResize="0"/>
          <p:nvPr/>
        </p:nvPicPr>
        <p:blipFill>
          <a:blip r:embed="rId3">
            <a:alphaModFix/>
          </a:blip>
          <a:stretch>
            <a:fillRect/>
          </a:stretch>
        </p:blipFill>
        <p:spPr>
          <a:xfrm>
            <a:off x="5847450" y="371150"/>
            <a:ext cx="1636050" cy="40356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Shape 382"/>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Procedure: Dag 1</a:t>
            </a:r>
          </a:p>
        </p:txBody>
      </p:sp>
      <p:sp>
        <p:nvSpPr>
          <p:cNvPr id="383" name="Shape 383"/>
          <p:cNvSpPr txBox="1"/>
          <p:nvPr>
            <p:ph idx="1" type="body"/>
          </p:nvPr>
        </p:nvSpPr>
        <p:spPr>
          <a:xfrm>
            <a:off x="311700" y="1208875"/>
            <a:ext cx="8389800" cy="3340200"/>
          </a:xfrm>
          <a:prstGeom prst="rect">
            <a:avLst/>
          </a:prstGeom>
        </p:spPr>
        <p:txBody>
          <a:bodyPr anchorCtr="0" anchor="t" bIns="91425" lIns="91425" rIns="91425" wrap="square" tIns="91425">
            <a:noAutofit/>
          </a:bodyPr>
          <a:lstStyle/>
          <a:p>
            <a:pPr indent="-381000" lvl="0" marL="457200" rtl="0">
              <a:spcBef>
                <a:spcPts val="0"/>
              </a:spcBef>
              <a:spcAft>
                <a:spcPts val="0"/>
              </a:spcAft>
              <a:buClr>
                <a:srgbClr val="000000"/>
              </a:buClr>
              <a:buSzPct val="100000"/>
              <a:buFont typeface="Bodoni"/>
              <a:buAutoNum type="arabicPeriod"/>
            </a:pPr>
            <a:r>
              <a:rPr lang="en" sz="2400">
                <a:solidFill>
                  <a:srgbClr val="000000"/>
                </a:solidFill>
                <a:latin typeface="Bodoni"/>
                <a:ea typeface="Bodoni"/>
                <a:cs typeface="Bodoni"/>
                <a:sym typeface="Bodoni"/>
              </a:rPr>
              <a:t>Zet lijntjes voordat je gaat knippen</a:t>
            </a:r>
          </a:p>
          <a:p>
            <a:pPr indent="-381000" lvl="1" marL="914400" rtl="0">
              <a:spcBef>
                <a:spcPts val="0"/>
              </a:spcBef>
              <a:spcAft>
                <a:spcPts val="0"/>
              </a:spcAft>
              <a:buClr>
                <a:srgbClr val="000000"/>
              </a:buClr>
              <a:buSzPct val="100000"/>
              <a:buFont typeface="Bodoni"/>
              <a:buAutoNum type="alphaLcPeriod"/>
            </a:pPr>
            <a:r>
              <a:rPr lang="en" sz="2400">
                <a:solidFill>
                  <a:srgbClr val="000000"/>
                </a:solidFill>
                <a:latin typeface="Bodoni"/>
                <a:ea typeface="Bodoni"/>
                <a:cs typeface="Bodoni"/>
                <a:sym typeface="Bodoni"/>
              </a:rPr>
              <a:t>Knip de top of van 1 fles</a:t>
            </a:r>
          </a:p>
          <a:p>
            <a:pPr indent="-381000" lvl="1" marL="914400" rtl="0">
              <a:spcBef>
                <a:spcPts val="0"/>
              </a:spcBef>
              <a:spcAft>
                <a:spcPts val="0"/>
              </a:spcAft>
              <a:buClr>
                <a:srgbClr val="000000"/>
              </a:buClr>
              <a:buSzPct val="100000"/>
              <a:buFont typeface="Bodoni"/>
              <a:buAutoNum type="alphaLcPeriod"/>
            </a:pPr>
            <a:r>
              <a:rPr lang="en" sz="2400">
                <a:solidFill>
                  <a:srgbClr val="000000"/>
                </a:solidFill>
                <a:latin typeface="Bodoni"/>
                <a:ea typeface="Bodoni"/>
                <a:cs typeface="Bodoni"/>
                <a:sym typeface="Bodoni"/>
              </a:rPr>
              <a:t>Knip de onderkant af van de andere fles</a:t>
            </a:r>
          </a:p>
          <a:p>
            <a:pPr indent="-381000" lvl="0" marL="457200" marR="0" rtl="0" algn="l">
              <a:lnSpc>
                <a:spcPct val="115000"/>
              </a:lnSpc>
              <a:spcBef>
                <a:spcPts val="0"/>
              </a:spcBef>
              <a:spcAft>
                <a:spcPts val="0"/>
              </a:spcAft>
              <a:buClr>
                <a:srgbClr val="000000"/>
              </a:buClr>
              <a:buSzPct val="100000"/>
              <a:buFont typeface="Bodoni"/>
              <a:buAutoNum type="arabicPeriod"/>
            </a:pPr>
            <a:r>
              <a:rPr lang="en" sz="2400">
                <a:solidFill>
                  <a:srgbClr val="000000"/>
                </a:solidFill>
                <a:latin typeface="Bodoni"/>
                <a:ea typeface="Bodoni"/>
                <a:cs typeface="Bodoni"/>
                <a:sym typeface="Bodoni"/>
              </a:rPr>
              <a:t>Hamer een gaatje in een van de doppen en doe het stukje stof erdoor</a:t>
            </a:r>
          </a:p>
          <a:p>
            <a:pPr indent="-381000" lvl="0" marL="457200" rtl="0">
              <a:spcBef>
                <a:spcPts val="0"/>
              </a:spcBef>
              <a:spcAft>
                <a:spcPts val="0"/>
              </a:spcAft>
              <a:buClr>
                <a:srgbClr val="000000"/>
              </a:buClr>
              <a:buSzPct val="100000"/>
              <a:buFont typeface="Bodoni"/>
              <a:buAutoNum type="arabicPeriod"/>
            </a:pPr>
            <a:r>
              <a:rPr lang="en" sz="2400">
                <a:solidFill>
                  <a:srgbClr val="000000"/>
                </a:solidFill>
                <a:latin typeface="Bodoni"/>
                <a:ea typeface="Bodoni"/>
                <a:cs typeface="Bodoni"/>
                <a:sym typeface="Bodoni"/>
              </a:rPr>
              <a:t>Doe de dop op de fles waar je net de onderkant van hebt weggeknipt.</a:t>
            </a:r>
          </a:p>
          <a:p>
            <a:pPr lvl="0">
              <a:spcBef>
                <a:spcPts val="0"/>
              </a:spcBef>
              <a:buNone/>
            </a:pPr>
            <a:r>
              <a:t/>
            </a:r>
            <a:endParaRPr/>
          </a:p>
        </p:txBody>
      </p:sp>
      <p:pic>
        <p:nvPicPr>
          <p:cNvPr id="384" name="Shape 384"/>
          <p:cNvPicPr preferRelativeResize="0"/>
          <p:nvPr/>
        </p:nvPicPr>
        <p:blipFill>
          <a:blip r:embed="rId3">
            <a:alphaModFix/>
          </a:blip>
          <a:stretch>
            <a:fillRect/>
          </a:stretch>
        </p:blipFill>
        <p:spPr>
          <a:xfrm>
            <a:off x="6607825" y="292850"/>
            <a:ext cx="1143000" cy="1905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Shape 389"/>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Procedure: Dag 2</a:t>
            </a:r>
          </a:p>
        </p:txBody>
      </p:sp>
      <p:sp>
        <p:nvSpPr>
          <p:cNvPr id="390" name="Shape 390"/>
          <p:cNvSpPr txBox="1"/>
          <p:nvPr>
            <p:ph idx="1" type="body"/>
          </p:nvPr>
        </p:nvSpPr>
        <p:spPr>
          <a:xfrm>
            <a:off x="311700" y="1228675"/>
            <a:ext cx="7339200" cy="3340200"/>
          </a:xfrm>
          <a:prstGeom prst="rect">
            <a:avLst/>
          </a:prstGeom>
        </p:spPr>
        <p:txBody>
          <a:bodyPr anchorCtr="0" anchor="t" bIns="91425" lIns="91425" rIns="91425" wrap="square" tIns="91425">
            <a:noAutofit/>
          </a:bodyPr>
          <a:lstStyle/>
          <a:p>
            <a:pPr indent="-381000" lvl="0" marL="457200" rtl="0">
              <a:spcBef>
                <a:spcPts val="0"/>
              </a:spcBef>
              <a:spcAft>
                <a:spcPts val="0"/>
              </a:spcAft>
              <a:buClr>
                <a:srgbClr val="000000"/>
              </a:buClr>
              <a:buSzPct val="100000"/>
              <a:buFont typeface="Bodoni"/>
              <a:buAutoNum type="arabicPeriod"/>
            </a:pPr>
            <a:r>
              <a:rPr lang="en" sz="2400">
                <a:solidFill>
                  <a:srgbClr val="000000"/>
                </a:solidFill>
                <a:latin typeface="Bodoni"/>
                <a:ea typeface="Bodoni"/>
                <a:cs typeface="Bodoni"/>
                <a:sym typeface="Bodoni"/>
              </a:rPr>
              <a:t>Vul de bodem op met water</a:t>
            </a:r>
          </a:p>
          <a:p>
            <a:pPr indent="-381000" lvl="0" marL="457200" rtl="0">
              <a:spcBef>
                <a:spcPts val="0"/>
              </a:spcBef>
              <a:spcAft>
                <a:spcPts val="0"/>
              </a:spcAft>
              <a:buClr>
                <a:srgbClr val="000000"/>
              </a:buClr>
              <a:buSzPct val="100000"/>
              <a:buFont typeface="Bodoni"/>
              <a:buAutoNum type="arabicPeriod"/>
            </a:pPr>
            <a:r>
              <a:rPr lang="en" sz="2400">
                <a:solidFill>
                  <a:srgbClr val="000000"/>
                </a:solidFill>
                <a:latin typeface="Bodoni"/>
                <a:ea typeface="Bodoni"/>
                <a:cs typeface="Bodoni"/>
                <a:sym typeface="Bodoni"/>
              </a:rPr>
              <a:t>Doe de garnalen erin</a:t>
            </a:r>
          </a:p>
          <a:p>
            <a:pPr indent="-381000" lvl="0" marL="457200" rtl="0">
              <a:spcBef>
                <a:spcPts val="0"/>
              </a:spcBef>
              <a:spcAft>
                <a:spcPts val="0"/>
              </a:spcAft>
              <a:buClr>
                <a:srgbClr val="000000"/>
              </a:buClr>
              <a:buSzPct val="100000"/>
              <a:buFont typeface="Bodoni"/>
              <a:buAutoNum type="arabicPeriod"/>
            </a:pPr>
            <a:r>
              <a:rPr lang="en" sz="2400">
                <a:solidFill>
                  <a:srgbClr val="000000"/>
                </a:solidFill>
                <a:latin typeface="Bodoni"/>
                <a:ea typeface="Bodoni"/>
                <a:cs typeface="Bodoni"/>
                <a:sym typeface="Bodoni"/>
              </a:rPr>
              <a:t>Doe de andere fles met de dop naar beneden in de fles met water</a:t>
            </a:r>
          </a:p>
          <a:p>
            <a:pPr indent="-381000" lvl="0" marL="457200" rtl="0">
              <a:spcBef>
                <a:spcPts val="0"/>
              </a:spcBef>
              <a:spcAft>
                <a:spcPts val="0"/>
              </a:spcAft>
              <a:buClr>
                <a:srgbClr val="000000"/>
              </a:buClr>
              <a:buSzPct val="100000"/>
              <a:buFont typeface="Bodoni"/>
              <a:buAutoNum type="arabicPeriod"/>
            </a:pPr>
            <a:r>
              <a:rPr lang="en" sz="2400">
                <a:solidFill>
                  <a:srgbClr val="000000"/>
                </a:solidFill>
                <a:latin typeface="Bodoni"/>
                <a:ea typeface="Bodoni"/>
                <a:cs typeface="Bodoni"/>
                <a:sym typeface="Bodoni"/>
              </a:rPr>
              <a:t>Gebruik de tape om de flessen aan elkaar te plakken</a:t>
            </a:r>
          </a:p>
          <a:p>
            <a:pPr indent="-381000" lvl="0" marL="457200" rtl="0">
              <a:spcBef>
                <a:spcPts val="0"/>
              </a:spcBef>
              <a:spcAft>
                <a:spcPts val="0"/>
              </a:spcAft>
              <a:buClr>
                <a:srgbClr val="000000"/>
              </a:buClr>
              <a:buSzPct val="100000"/>
              <a:buFont typeface="Bodoni"/>
              <a:buAutoNum type="arabicPeriod"/>
            </a:pPr>
            <a:r>
              <a:rPr lang="en" sz="2400">
                <a:solidFill>
                  <a:srgbClr val="000000"/>
                </a:solidFill>
                <a:latin typeface="Bodoni"/>
                <a:ea typeface="Bodoni"/>
                <a:cs typeface="Bodoni"/>
                <a:sym typeface="Bodoni"/>
              </a:rPr>
              <a:t>Vul de bovenste fles met grond</a:t>
            </a:r>
          </a:p>
          <a:p>
            <a:pPr indent="-381000" lvl="0" marL="457200" rtl="0">
              <a:spcBef>
                <a:spcPts val="0"/>
              </a:spcBef>
              <a:spcAft>
                <a:spcPts val="0"/>
              </a:spcAft>
              <a:buClr>
                <a:srgbClr val="000000"/>
              </a:buClr>
              <a:buSzPct val="100000"/>
              <a:buFont typeface="Bodoni"/>
              <a:buAutoNum type="arabicPeriod"/>
            </a:pPr>
            <a:r>
              <a:rPr lang="en" sz="2400">
                <a:solidFill>
                  <a:srgbClr val="000000"/>
                </a:solidFill>
                <a:latin typeface="Bodoni"/>
                <a:ea typeface="Bodoni"/>
                <a:cs typeface="Bodoni"/>
                <a:sym typeface="Bodoni"/>
              </a:rPr>
              <a:t>Doe de zaadjes in de grond</a:t>
            </a:r>
          </a:p>
          <a:p>
            <a:pPr indent="-381000" lvl="0" marL="457200" rtl="0">
              <a:spcBef>
                <a:spcPts val="0"/>
              </a:spcBef>
              <a:spcAft>
                <a:spcPts val="0"/>
              </a:spcAft>
              <a:buClr>
                <a:srgbClr val="000000"/>
              </a:buClr>
              <a:buSzPct val="100000"/>
              <a:buFont typeface="Bodoni"/>
              <a:buAutoNum type="arabicPeriod"/>
            </a:pPr>
            <a:r>
              <a:rPr lang="en" sz="2400">
                <a:solidFill>
                  <a:srgbClr val="000000"/>
                </a:solidFill>
                <a:latin typeface="Bodoni"/>
                <a:ea typeface="Bodoni"/>
                <a:cs typeface="Bodoni"/>
                <a:sym typeface="Bodoni"/>
              </a:rPr>
              <a:t>Gebruik het laatste stukje fles als bovenkant en tape het dicht</a:t>
            </a:r>
          </a:p>
          <a:p>
            <a:pPr lvl="0" rtl="0">
              <a:spcBef>
                <a:spcPts val="0"/>
              </a:spcBef>
              <a:spcAft>
                <a:spcPts val="0"/>
              </a:spcAft>
              <a:buNone/>
            </a:pPr>
            <a:r>
              <a:t/>
            </a:r>
            <a:endParaRPr sz="1000">
              <a:solidFill>
                <a:srgbClr val="000000"/>
              </a:solidFill>
              <a:latin typeface="Arial"/>
              <a:ea typeface="Arial"/>
              <a:cs typeface="Arial"/>
              <a:sym typeface="Arial"/>
            </a:endParaRPr>
          </a:p>
          <a:p>
            <a:pPr lvl="0">
              <a:spcBef>
                <a:spcPts val="0"/>
              </a:spcBef>
              <a:buNone/>
            </a:pPr>
            <a:r>
              <a:t/>
            </a:r>
            <a:endParaRPr/>
          </a:p>
          <a:p>
            <a:pPr lvl="0">
              <a:spcBef>
                <a:spcPts val="0"/>
              </a:spcBef>
              <a:buNone/>
            </a:pPr>
            <a:r>
              <a:t/>
            </a:r>
            <a:endParaRPr/>
          </a:p>
        </p:txBody>
      </p:sp>
      <p:pic>
        <p:nvPicPr>
          <p:cNvPr id="391" name="Shape 391"/>
          <p:cNvPicPr preferRelativeResize="0"/>
          <p:nvPr/>
        </p:nvPicPr>
        <p:blipFill>
          <a:blip r:embed="rId3">
            <a:alphaModFix/>
          </a:blip>
          <a:stretch>
            <a:fillRect/>
          </a:stretch>
        </p:blipFill>
        <p:spPr>
          <a:xfrm>
            <a:off x="7556025" y="2385975"/>
            <a:ext cx="1143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Rule of Three</a:t>
            </a:r>
          </a:p>
        </p:txBody>
      </p:sp>
      <p:sp>
        <p:nvSpPr>
          <p:cNvPr id="90" name="Shape 90"/>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1200"/>
              </a:spcBef>
              <a:spcAft>
                <a:spcPts val="1200"/>
              </a:spcAft>
              <a:buNone/>
            </a:pPr>
            <a:r>
              <a:rPr lang="en" sz="3000">
                <a:solidFill>
                  <a:srgbClr val="5B5B5B"/>
                </a:solidFill>
                <a:highlight>
                  <a:srgbClr val="FFFFFF"/>
                </a:highlight>
                <a:latin typeface="Bodoni"/>
                <a:ea typeface="Bodoni"/>
                <a:cs typeface="Bodoni"/>
                <a:sym typeface="Bodoni"/>
              </a:rPr>
              <a:t>Na 3 dagen zonder water moet je drinken anders ga je dood </a:t>
            </a:r>
          </a:p>
          <a:p>
            <a:pPr lvl="0" rtl="0">
              <a:spcBef>
                <a:spcPts val="1200"/>
              </a:spcBef>
              <a:spcAft>
                <a:spcPts val="1200"/>
              </a:spcAft>
              <a:buNone/>
            </a:pPr>
            <a:r>
              <a:t/>
            </a:r>
            <a:endParaRPr i="1" sz="3000">
              <a:solidFill>
                <a:srgbClr val="5B5B5B"/>
              </a:solidFill>
              <a:highlight>
                <a:srgbClr val="FFFFFF"/>
              </a:highlight>
              <a:latin typeface="Bodoni"/>
              <a:ea typeface="Bodoni"/>
              <a:cs typeface="Bodoni"/>
              <a:sym typeface="Bodoni"/>
            </a:endParaRPr>
          </a:p>
          <a:p>
            <a:pPr lvl="0" rtl="0">
              <a:spcBef>
                <a:spcPts val="1200"/>
              </a:spcBef>
              <a:spcAft>
                <a:spcPts val="1200"/>
              </a:spcAft>
              <a:buNone/>
            </a:pPr>
            <a:r>
              <a:rPr i="1" lang="en" sz="3000">
                <a:solidFill>
                  <a:srgbClr val="5B5B5B"/>
                </a:solidFill>
                <a:highlight>
                  <a:srgbClr val="FFFFFF"/>
                </a:highlight>
                <a:latin typeface="Bodoni"/>
                <a:ea typeface="Bodoni"/>
                <a:cs typeface="Bodoni"/>
                <a:sym typeface="Bodoni"/>
              </a:rPr>
              <a:t>(Ondanks deze regel zijn er mensen die tot wel 10 dagen zonder water hebben overleefd.)</a:t>
            </a:r>
          </a:p>
          <a:p>
            <a:pPr lvl="0">
              <a:spcBef>
                <a:spcPts val="0"/>
              </a:spcBef>
              <a:buNone/>
            </a:pPr>
            <a:r>
              <a:t/>
            </a:r>
            <a:endParaRPr>
              <a:latin typeface="Bodoni"/>
              <a:ea typeface="Bodoni"/>
              <a:cs typeface="Bodoni"/>
              <a:sym typeface="Bodon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Rule of Three</a:t>
            </a:r>
          </a:p>
        </p:txBody>
      </p:sp>
      <p:sp>
        <p:nvSpPr>
          <p:cNvPr id="96" name="Shape 96"/>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1200"/>
              </a:spcBef>
              <a:spcAft>
                <a:spcPts val="1200"/>
              </a:spcAft>
              <a:buNone/>
            </a:pPr>
            <a:r>
              <a:rPr lang="en" sz="3600">
                <a:solidFill>
                  <a:srgbClr val="5B5B5B"/>
                </a:solidFill>
                <a:highlight>
                  <a:srgbClr val="FFFFFF"/>
                </a:highlight>
                <a:latin typeface="Bodoni"/>
                <a:ea typeface="Bodoni"/>
                <a:cs typeface="Bodoni"/>
                <a:sym typeface="Bodoni"/>
              </a:rPr>
              <a:t>Je kan 3 weken zonder eten overleven, maar ik zou het niet proberen.</a:t>
            </a:r>
          </a:p>
          <a:p>
            <a:pPr lvl="0">
              <a:spcBef>
                <a:spcPts val="0"/>
              </a:spcBef>
              <a:buNone/>
            </a:pPr>
            <a:r>
              <a:t/>
            </a:r>
            <a:endParaRPr>
              <a:latin typeface="Bodoni"/>
              <a:ea typeface="Bodoni"/>
              <a:cs typeface="Bodoni"/>
              <a:sym typeface="Bodoni"/>
            </a:endParaRPr>
          </a:p>
          <a:p>
            <a:pPr lvl="0">
              <a:spcBef>
                <a:spcPts val="0"/>
              </a:spcBef>
              <a:buNone/>
            </a:pPr>
            <a:r>
              <a:t/>
            </a:r>
            <a:endParaRPr>
              <a:latin typeface="Bodoni"/>
              <a:ea typeface="Bodoni"/>
              <a:cs typeface="Bodoni"/>
              <a:sym typeface="Bodon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Importance of Water</a:t>
            </a:r>
          </a:p>
        </p:txBody>
      </p:sp>
      <p:sp>
        <p:nvSpPr>
          <p:cNvPr id="102" name="Shape 102"/>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381000" lvl="0" marL="457200" rtl="0">
              <a:spcBef>
                <a:spcPts val="1200"/>
              </a:spcBef>
              <a:spcAft>
                <a:spcPts val="1200"/>
              </a:spcAft>
              <a:buClr>
                <a:srgbClr val="5B5B5B"/>
              </a:buClr>
              <a:buSzPct val="100000"/>
              <a:buFont typeface="Bodoni"/>
            </a:pPr>
            <a:r>
              <a:rPr lang="en" sz="2400">
                <a:solidFill>
                  <a:srgbClr val="5B5B5B"/>
                </a:solidFill>
                <a:highlight>
                  <a:srgbClr val="FFFFFF"/>
                </a:highlight>
                <a:latin typeface="Bodoni"/>
                <a:ea typeface="Bodoni"/>
                <a:cs typeface="Bodoni"/>
                <a:sym typeface="Bodoni"/>
              </a:rPr>
              <a:t>65% van het lichaam bestaat uit water</a:t>
            </a:r>
          </a:p>
          <a:p>
            <a:pPr indent="-381000" lvl="0" marL="457200" rtl="0">
              <a:spcBef>
                <a:spcPts val="1200"/>
              </a:spcBef>
              <a:spcAft>
                <a:spcPts val="1200"/>
              </a:spcAft>
              <a:buClr>
                <a:srgbClr val="5B5B5B"/>
              </a:buClr>
              <a:buSzPct val="100000"/>
              <a:buFont typeface="Bodoni"/>
            </a:pPr>
            <a:r>
              <a:rPr lang="en" sz="2400">
                <a:solidFill>
                  <a:srgbClr val="5B5B5B"/>
                </a:solidFill>
                <a:highlight>
                  <a:srgbClr val="FFFFFF"/>
                </a:highlight>
                <a:latin typeface="Bodoni"/>
                <a:ea typeface="Bodoni"/>
                <a:cs typeface="Bodoni"/>
                <a:sym typeface="Bodoni"/>
              </a:rPr>
              <a:t>In je bloed zit veel water, dat belangrijk is om alle voedingstoffen op hun plek in je lichaam te krijgen.</a:t>
            </a:r>
          </a:p>
          <a:p>
            <a:pPr indent="-381000" lvl="0" marL="457200" rtl="0">
              <a:spcBef>
                <a:spcPts val="1200"/>
              </a:spcBef>
              <a:spcAft>
                <a:spcPts val="1200"/>
              </a:spcAft>
              <a:buClr>
                <a:srgbClr val="5B5B5B"/>
              </a:buClr>
              <a:buSzPct val="100000"/>
              <a:buFont typeface="Bodoni"/>
            </a:pPr>
            <a:r>
              <a:rPr lang="en" sz="2400">
                <a:solidFill>
                  <a:srgbClr val="5B5B5B"/>
                </a:solidFill>
                <a:highlight>
                  <a:srgbClr val="FFFFFF"/>
                </a:highlight>
                <a:latin typeface="Bodoni"/>
                <a:ea typeface="Bodoni"/>
                <a:cs typeface="Bodoni"/>
                <a:sym typeface="Bodoni"/>
              </a:rPr>
              <a:t>Het zorgt ervoor dat de gewrichten soepel blijven </a:t>
            </a:r>
          </a:p>
          <a:p>
            <a:pPr indent="-381000" lvl="0" marL="457200" rtl="0">
              <a:spcBef>
                <a:spcPts val="1200"/>
              </a:spcBef>
              <a:spcAft>
                <a:spcPts val="1200"/>
              </a:spcAft>
              <a:buClr>
                <a:srgbClr val="5B5B5B"/>
              </a:buClr>
              <a:buSzPct val="100000"/>
              <a:buFont typeface="Bodoni"/>
            </a:pPr>
            <a:r>
              <a:rPr lang="en" sz="2400">
                <a:solidFill>
                  <a:srgbClr val="5B5B5B"/>
                </a:solidFill>
                <a:highlight>
                  <a:srgbClr val="FFFFFF"/>
                </a:highlight>
                <a:latin typeface="Bodoni"/>
                <a:ea typeface="Bodoni"/>
                <a:cs typeface="Bodoni"/>
                <a:sym typeface="Bodoni"/>
              </a:rPr>
              <a:t>Als we geen water drinken, dan zijn we ook niet in staat om voedsel en andere voedingsstoffen op te nemen</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lgn="ctr">
              <a:spcBef>
                <a:spcPts val="0"/>
              </a:spcBef>
              <a:buNone/>
            </a:pPr>
            <a:r>
              <a:rPr lang="en"/>
              <a:t>Wat gebeurt er als we geen water drinken?</a:t>
            </a:r>
          </a:p>
        </p:txBody>
      </p:sp>
      <p:sp>
        <p:nvSpPr>
          <p:cNvPr id="108" name="Shape 108" title="What would happen if you didn’t drink water- - Mia Nacamulli.mp4">
            <a:hlinkClick r:id="rId3"/>
          </p:cNvPr>
          <p:cNvSpPr/>
          <p:nvPr/>
        </p:nvSpPr>
        <p:spPr>
          <a:xfrm>
            <a:off x="1853350" y="994725"/>
            <a:ext cx="5338724" cy="4004049"/>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