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5EA5F4"/>
    <a:srgbClr val="F9CFCF"/>
    <a:srgbClr val="88C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46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" cy="4572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6468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7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65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73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8333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31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14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59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44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971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6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100000">
              <a:schemeClr val="bg1">
                <a:lumMod val="85000"/>
              </a:schemeClr>
            </a:gs>
            <a:gs pos="5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913C8-8283-4327-B6FE-FBD9804FDAF5}" type="datetimeFigureOut">
              <a:rPr lang="en-GB" smtClean="0"/>
              <a:t>11/03/2017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9AD8E-04E2-4A97-9919-0443BBBF3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VEGEteK</a:t>
            </a:r>
            <a:r>
              <a:rPr lang="en-US" dirty="0"/>
              <a:t> - 006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Current mirror circuit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97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764" y="374073"/>
            <a:ext cx="37829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Topics of this tutorial</a:t>
            </a:r>
            <a:endParaRPr lang="en-GB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994" y="1697747"/>
            <a:ext cx="48234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1- What is a current mirror?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6963" y="2716650"/>
            <a:ext cx="40393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2- Theory of operation.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6963" y="3676770"/>
            <a:ext cx="56267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3- Applications of current mirror.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963" y="4673025"/>
            <a:ext cx="2590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4- Simulation.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440" y="5587425"/>
            <a:ext cx="36265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5- Practical example.</a:t>
            </a:r>
          </a:p>
        </p:txBody>
      </p:sp>
    </p:spTree>
    <p:extLst>
      <p:ext uri="{BB962C8B-B14F-4D97-AF65-F5344CB8AC3E}">
        <p14:creationId xmlns:p14="http://schemas.microsoft.com/office/powerpoint/2010/main" val="264058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764" y="374073"/>
            <a:ext cx="43970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What is a current mirror?</a:t>
            </a:r>
            <a:endParaRPr lang="en-GB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98764" y="1427018"/>
            <a:ext cx="1102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It is a circuit that outputs a constant current that is equal to another current called “reference current”.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5635" y="2258015"/>
            <a:ext cx="3349218" cy="3349218"/>
          </a:xfrm>
          <a:prstGeom prst="rect">
            <a:avLst/>
          </a:prstGeom>
        </p:spPr>
      </p:pic>
      <p:sp>
        <p:nvSpPr>
          <p:cNvPr id="9" name="Down Arrow 8"/>
          <p:cNvSpPr/>
          <p:nvPr/>
        </p:nvSpPr>
        <p:spPr>
          <a:xfrm>
            <a:off x="8603672" y="2922758"/>
            <a:ext cx="166255" cy="790261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8769927" y="3089012"/>
            <a:ext cx="6380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00B050"/>
                </a:solidFill>
              </a:rPr>
              <a:t>I</a:t>
            </a:r>
            <a:r>
              <a:rPr lang="en-US" dirty="0" err="1">
                <a:solidFill>
                  <a:srgbClr val="00B050"/>
                </a:solidFill>
              </a:rPr>
              <a:t>_ref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11" name="Bent Arrow 10"/>
          <p:cNvSpPr/>
          <p:nvPr/>
        </p:nvSpPr>
        <p:spPr>
          <a:xfrm flipH="1">
            <a:off x="9670468" y="3713019"/>
            <a:ext cx="790460" cy="374072"/>
          </a:xfrm>
          <a:prstGeom prst="ben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46668" y="3240126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I</a:t>
            </a:r>
            <a:r>
              <a:rPr lang="en-US" dirty="0" err="1">
                <a:solidFill>
                  <a:srgbClr val="C00000"/>
                </a:solidFill>
              </a:rPr>
              <a:t>_out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10969" y="5813306"/>
            <a:ext cx="3570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Figure 1: </a:t>
            </a:r>
            <a:r>
              <a:rPr lang="en-US"/>
              <a:t>Current </a:t>
            </a:r>
            <a:r>
              <a:rPr lang="en-US" smtClean="0"/>
              <a:t>mirror </a:t>
            </a:r>
            <a:r>
              <a:rPr lang="en-US" dirty="0"/>
              <a:t>basic circuit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72169" y="2467744"/>
            <a:ext cx="619128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Q1 along with the series resistance before it determines the reference current.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While Q2 is responsible of delivering the output current or mirrored current from the voltage source to the load.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498764" y="5084636"/>
            <a:ext cx="619128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 = V / R</a:t>
            </a:r>
          </a:p>
          <a:p>
            <a:r>
              <a:rPr lang="en-US" sz="2400" dirty="0"/>
              <a:t>Since resistance is not </a:t>
            </a:r>
            <a:r>
              <a:rPr lang="en-US" sz="2400"/>
              <a:t>known </a:t>
            </a:r>
            <a:r>
              <a:rPr lang="en-US" sz="2400" smtClean="0"/>
              <a:t>and </a:t>
            </a:r>
            <a:r>
              <a:rPr lang="en-US" sz="2400" dirty="0"/>
              <a:t>current is to be made constant, then current mirror circuit operates by </a:t>
            </a:r>
            <a:r>
              <a:rPr lang="en-US" sz="2400"/>
              <a:t>changing </a:t>
            </a:r>
            <a:r>
              <a:rPr lang="en-US" sz="2400" smtClean="0"/>
              <a:t>voltage.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6706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 animBg="1"/>
      <p:bldP spid="10" grpId="0"/>
      <p:bldP spid="11" grpId="0" animBg="1"/>
      <p:bldP spid="13" grpId="0"/>
      <p:bldP spid="14" grpId="0"/>
      <p:bldP spid="4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/>
        </p:nvGrpSpPr>
        <p:grpSpPr bwMode="auto">
          <a:xfrm>
            <a:off x="106363" y="593725"/>
            <a:ext cx="6140450" cy="5761038"/>
            <a:chOff x="67" y="374"/>
            <a:chExt cx="3868" cy="3629"/>
          </a:xfrm>
        </p:grpSpPr>
        <p:sp>
          <p:nvSpPr>
            <p:cNvPr id="6" name="AutoShape 3"/>
            <p:cNvSpPr>
              <a:spLocks noChangeAspect="1" noChangeArrowheads="1" noTextEdit="1"/>
            </p:cNvSpPr>
            <p:nvPr/>
          </p:nvSpPr>
          <p:spPr bwMode="auto">
            <a:xfrm>
              <a:off x="67" y="374"/>
              <a:ext cx="3852" cy="3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5"/>
            <p:cNvSpPr>
              <a:spLocks noEditPoints="1"/>
            </p:cNvSpPr>
            <p:nvPr/>
          </p:nvSpPr>
          <p:spPr bwMode="auto">
            <a:xfrm>
              <a:off x="2692" y="1655"/>
              <a:ext cx="738" cy="836"/>
            </a:xfrm>
            <a:custGeom>
              <a:avLst/>
              <a:gdLst>
                <a:gd name="T0" fmla="*/ 688 w 880"/>
                <a:gd name="T1" fmla="*/ 1000 h 1000"/>
                <a:gd name="T2" fmla="*/ 688 w 880"/>
                <a:gd name="T3" fmla="*/ 830 h 1000"/>
                <a:gd name="T4" fmla="*/ 688 w 880"/>
                <a:gd name="T5" fmla="*/ 0 h 1000"/>
                <a:gd name="T6" fmla="*/ 688 w 880"/>
                <a:gd name="T7" fmla="*/ 171 h 1000"/>
                <a:gd name="T8" fmla="*/ 429 w 880"/>
                <a:gd name="T9" fmla="*/ 418 h 1000"/>
                <a:gd name="T10" fmla="*/ 0 w 880"/>
                <a:gd name="T11" fmla="*/ 500 h 1000"/>
                <a:gd name="T12" fmla="*/ 364 w 880"/>
                <a:gd name="T13" fmla="*/ 500 h 1000"/>
                <a:gd name="T14" fmla="*/ 120 w 880"/>
                <a:gd name="T15" fmla="*/ 500 h 1000"/>
                <a:gd name="T16" fmla="*/ 500 w 880"/>
                <a:gd name="T17" fmla="*/ 880 h 1000"/>
                <a:gd name="T18" fmla="*/ 880 w 880"/>
                <a:gd name="T19" fmla="*/ 500 h 1000"/>
                <a:gd name="T20" fmla="*/ 500 w 880"/>
                <a:gd name="T21" fmla="*/ 120 h 1000"/>
                <a:gd name="T22" fmla="*/ 120 w 880"/>
                <a:gd name="T23" fmla="*/ 500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80" h="1000">
                  <a:moveTo>
                    <a:pt x="688" y="1000"/>
                  </a:moveTo>
                  <a:lnTo>
                    <a:pt x="688" y="830"/>
                  </a:lnTo>
                  <a:moveTo>
                    <a:pt x="688" y="0"/>
                  </a:moveTo>
                  <a:lnTo>
                    <a:pt x="688" y="171"/>
                  </a:lnTo>
                  <a:lnTo>
                    <a:pt x="429" y="418"/>
                  </a:lnTo>
                  <a:moveTo>
                    <a:pt x="0" y="500"/>
                  </a:moveTo>
                  <a:lnTo>
                    <a:pt x="364" y="500"/>
                  </a:lnTo>
                  <a:moveTo>
                    <a:pt x="120" y="500"/>
                  </a:moveTo>
                  <a:cubicBezTo>
                    <a:pt x="120" y="710"/>
                    <a:pt x="290" y="880"/>
                    <a:pt x="500" y="880"/>
                  </a:cubicBezTo>
                  <a:cubicBezTo>
                    <a:pt x="710" y="880"/>
                    <a:pt x="880" y="710"/>
                    <a:pt x="880" y="500"/>
                  </a:cubicBezTo>
                  <a:cubicBezTo>
                    <a:pt x="880" y="290"/>
                    <a:pt x="710" y="120"/>
                    <a:pt x="500" y="120"/>
                  </a:cubicBezTo>
                  <a:cubicBezTo>
                    <a:pt x="290" y="120"/>
                    <a:pt x="120" y="290"/>
                    <a:pt x="120" y="500"/>
                  </a:cubicBezTo>
                  <a:close/>
                </a:path>
              </a:pathLst>
            </a:custGeom>
            <a:noFill/>
            <a:ln w="5397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2997" y="1880"/>
              <a:ext cx="272" cy="469"/>
            </a:xfrm>
            <a:custGeom>
              <a:avLst/>
              <a:gdLst>
                <a:gd name="T0" fmla="*/ 95 w 272"/>
                <a:gd name="T1" fmla="*/ 411 h 469"/>
                <a:gd name="T2" fmla="*/ 272 w 272"/>
                <a:gd name="T3" fmla="*/ 469 h 469"/>
                <a:gd name="T4" fmla="*/ 186 w 272"/>
                <a:gd name="T5" fmla="*/ 307 h 469"/>
                <a:gd name="T6" fmla="*/ 95 w 272"/>
                <a:gd name="T7" fmla="*/ 411 h 469"/>
                <a:gd name="T8" fmla="*/ 0 w 272"/>
                <a:gd name="T9" fmla="*/ 385 h 469"/>
                <a:gd name="T10" fmla="*/ 0 w 272"/>
                <a:gd name="T11" fmla="*/ 0 h 469"/>
                <a:gd name="T12" fmla="*/ 67 w 272"/>
                <a:gd name="T13" fmla="*/ 0 h 469"/>
                <a:gd name="T14" fmla="*/ 67 w 272"/>
                <a:gd name="T15" fmla="*/ 385 h 469"/>
                <a:gd name="T16" fmla="*/ 0 w 272"/>
                <a:gd name="T17" fmla="*/ 385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2" h="469">
                  <a:moveTo>
                    <a:pt x="95" y="411"/>
                  </a:moveTo>
                  <a:lnTo>
                    <a:pt x="272" y="469"/>
                  </a:lnTo>
                  <a:lnTo>
                    <a:pt x="186" y="307"/>
                  </a:lnTo>
                  <a:lnTo>
                    <a:pt x="95" y="411"/>
                  </a:lnTo>
                  <a:close/>
                  <a:moveTo>
                    <a:pt x="0" y="385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385"/>
                  </a:lnTo>
                  <a:lnTo>
                    <a:pt x="0" y="38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H="1" flipV="1">
              <a:off x="3052" y="2164"/>
              <a:ext cx="86" cy="75"/>
            </a:xfrm>
            <a:prstGeom prst="line">
              <a:avLst/>
            </a:prstGeom>
            <a:noFill/>
            <a:ln w="539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543" y="1933"/>
              <a:ext cx="26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Q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693" y="1933"/>
              <a:ext cx="242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Freeform 10"/>
            <p:cNvSpPr>
              <a:spLocks noEditPoints="1"/>
            </p:cNvSpPr>
            <p:nvPr/>
          </p:nvSpPr>
          <p:spPr bwMode="auto">
            <a:xfrm>
              <a:off x="715" y="1557"/>
              <a:ext cx="153" cy="381"/>
            </a:xfrm>
            <a:custGeom>
              <a:avLst/>
              <a:gdLst>
                <a:gd name="T0" fmla="*/ 1 w 153"/>
                <a:gd name="T1" fmla="*/ 348 h 381"/>
                <a:gd name="T2" fmla="*/ 153 w 153"/>
                <a:gd name="T3" fmla="*/ 348 h 381"/>
                <a:gd name="T4" fmla="*/ 153 w 153"/>
                <a:gd name="T5" fmla="*/ 381 h 381"/>
                <a:gd name="T6" fmla="*/ 1 w 153"/>
                <a:gd name="T7" fmla="*/ 381 h 381"/>
                <a:gd name="T8" fmla="*/ 1 w 153"/>
                <a:gd name="T9" fmla="*/ 348 h 381"/>
                <a:gd name="T10" fmla="*/ 0 w 153"/>
                <a:gd name="T11" fmla="*/ 93 h 381"/>
                <a:gd name="T12" fmla="*/ 0 w 153"/>
                <a:gd name="T13" fmla="*/ 59 h 381"/>
                <a:gd name="T14" fmla="*/ 58 w 153"/>
                <a:gd name="T15" fmla="*/ 59 h 381"/>
                <a:gd name="T16" fmla="*/ 58 w 153"/>
                <a:gd name="T17" fmla="*/ 0 h 381"/>
                <a:gd name="T18" fmla="*/ 93 w 153"/>
                <a:gd name="T19" fmla="*/ 0 h 381"/>
                <a:gd name="T20" fmla="*/ 93 w 153"/>
                <a:gd name="T21" fmla="*/ 59 h 381"/>
                <a:gd name="T22" fmla="*/ 151 w 153"/>
                <a:gd name="T23" fmla="*/ 59 h 381"/>
                <a:gd name="T24" fmla="*/ 151 w 153"/>
                <a:gd name="T25" fmla="*/ 93 h 381"/>
                <a:gd name="T26" fmla="*/ 93 w 153"/>
                <a:gd name="T27" fmla="*/ 93 h 381"/>
                <a:gd name="T28" fmla="*/ 93 w 153"/>
                <a:gd name="T29" fmla="*/ 151 h 381"/>
                <a:gd name="T30" fmla="*/ 58 w 153"/>
                <a:gd name="T31" fmla="*/ 151 h 381"/>
                <a:gd name="T32" fmla="*/ 58 w 153"/>
                <a:gd name="T33" fmla="*/ 93 h 381"/>
                <a:gd name="T34" fmla="*/ 0 w 153"/>
                <a:gd name="T35" fmla="*/ 93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3" h="381">
                  <a:moveTo>
                    <a:pt x="1" y="348"/>
                  </a:moveTo>
                  <a:lnTo>
                    <a:pt x="153" y="348"/>
                  </a:lnTo>
                  <a:lnTo>
                    <a:pt x="153" y="381"/>
                  </a:lnTo>
                  <a:lnTo>
                    <a:pt x="1" y="381"/>
                  </a:lnTo>
                  <a:lnTo>
                    <a:pt x="1" y="348"/>
                  </a:lnTo>
                  <a:close/>
                  <a:moveTo>
                    <a:pt x="0" y="93"/>
                  </a:moveTo>
                  <a:lnTo>
                    <a:pt x="0" y="59"/>
                  </a:lnTo>
                  <a:lnTo>
                    <a:pt x="58" y="59"/>
                  </a:lnTo>
                  <a:lnTo>
                    <a:pt x="58" y="0"/>
                  </a:lnTo>
                  <a:lnTo>
                    <a:pt x="93" y="0"/>
                  </a:lnTo>
                  <a:lnTo>
                    <a:pt x="93" y="59"/>
                  </a:lnTo>
                  <a:lnTo>
                    <a:pt x="151" y="59"/>
                  </a:lnTo>
                  <a:lnTo>
                    <a:pt x="151" y="93"/>
                  </a:lnTo>
                  <a:lnTo>
                    <a:pt x="93" y="93"/>
                  </a:lnTo>
                  <a:lnTo>
                    <a:pt x="93" y="151"/>
                  </a:lnTo>
                  <a:lnTo>
                    <a:pt x="58" y="151"/>
                  </a:lnTo>
                  <a:lnTo>
                    <a:pt x="58" y="93"/>
                  </a:lnTo>
                  <a:lnTo>
                    <a:pt x="0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1"/>
            <p:cNvSpPr>
              <a:spLocks noEditPoints="1"/>
            </p:cNvSpPr>
            <p:nvPr/>
          </p:nvSpPr>
          <p:spPr bwMode="auto">
            <a:xfrm>
              <a:off x="523" y="1370"/>
              <a:ext cx="542" cy="837"/>
            </a:xfrm>
            <a:custGeom>
              <a:avLst/>
              <a:gdLst>
                <a:gd name="T0" fmla="*/ 324 w 647"/>
                <a:gd name="T1" fmla="*/ 1000 h 1000"/>
                <a:gd name="T2" fmla="*/ 324 w 647"/>
                <a:gd name="T3" fmla="*/ 820 h 1000"/>
                <a:gd name="T4" fmla="*/ 324 w 647"/>
                <a:gd name="T5" fmla="*/ 180 h 1000"/>
                <a:gd name="T6" fmla="*/ 324 w 647"/>
                <a:gd name="T7" fmla="*/ 0 h 1000"/>
                <a:gd name="T8" fmla="*/ 0 w 647"/>
                <a:gd name="T9" fmla="*/ 500 h 1000"/>
                <a:gd name="T10" fmla="*/ 324 w 647"/>
                <a:gd name="T11" fmla="*/ 180 h 1000"/>
                <a:gd name="T12" fmla="*/ 647 w 647"/>
                <a:gd name="T13" fmla="*/ 500 h 1000"/>
                <a:gd name="T14" fmla="*/ 324 w 647"/>
                <a:gd name="T15" fmla="*/ 820 h 1000"/>
                <a:gd name="T16" fmla="*/ 0 w 647"/>
                <a:gd name="T17" fmla="*/ 500 h 10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47" h="1000">
                  <a:moveTo>
                    <a:pt x="324" y="1000"/>
                  </a:moveTo>
                  <a:lnTo>
                    <a:pt x="324" y="820"/>
                  </a:lnTo>
                  <a:moveTo>
                    <a:pt x="324" y="180"/>
                  </a:moveTo>
                  <a:lnTo>
                    <a:pt x="324" y="0"/>
                  </a:lnTo>
                  <a:moveTo>
                    <a:pt x="0" y="500"/>
                  </a:moveTo>
                  <a:cubicBezTo>
                    <a:pt x="0" y="324"/>
                    <a:pt x="145" y="180"/>
                    <a:pt x="324" y="180"/>
                  </a:cubicBezTo>
                  <a:cubicBezTo>
                    <a:pt x="502" y="180"/>
                    <a:pt x="647" y="324"/>
                    <a:pt x="647" y="500"/>
                  </a:cubicBezTo>
                  <a:cubicBezTo>
                    <a:pt x="647" y="677"/>
                    <a:pt x="502" y="820"/>
                    <a:pt x="324" y="820"/>
                  </a:cubicBezTo>
                  <a:cubicBezTo>
                    <a:pt x="145" y="820"/>
                    <a:pt x="0" y="677"/>
                    <a:pt x="0" y="500"/>
                  </a:cubicBezTo>
                  <a:close/>
                </a:path>
              </a:pathLst>
            </a:custGeom>
            <a:noFill/>
            <a:ln w="5397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04" y="1648"/>
              <a:ext cx="389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DC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685" y="399"/>
              <a:ext cx="839" cy="335"/>
            </a:xfrm>
            <a:custGeom>
              <a:avLst/>
              <a:gdLst>
                <a:gd name="T0" fmla="*/ 0 w 839"/>
                <a:gd name="T1" fmla="*/ 168 h 335"/>
                <a:gd name="T2" fmla="*/ 70 w 839"/>
                <a:gd name="T3" fmla="*/ 0 h 335"/>
                <a:gd name="T4" fmla="*/ 210 w 839"/>
                <a:gd name="T5" fmla="*/ 335 h 335"/>
                <a:gd name="T6" fmla="*/ 350 w 839"/>
                <a:gd name="T7" fmla="*/ 0 h 335"/>
                <a:gd name="T8" fmla="*/ 489 w 839"/>
                <a:gd name="T9" fmla="*/ 335 h 335"/>
                <a:gd name="T10" fmla="*/ 629 w 839"/>
                <a:gd name="T11" fmla="*/ 0 h 335"/>
                <a:gd name="T12" fmla="*/ 769 w 839"/>
                <a:gd name="T13" fmla="*/ 335 h 335"/>
                <a:gd name="T14" fmla="*/ 839 w 839"/>
                <a:gd name="T15" fmla="*/ 168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9" h="335">
                  <a:moveTo>
                    <a:pt x="0" y="168"/>
                  </a:moveTo>
                  <a:lnTo>
                    <a:pt x="70" y="0"/>
                  </a:lnTo>
                  <a:lnTo>
                    <a:pt x="210" y="335"/>
                  </a:lnTo>
                  <a:lnTo>
                    <a:pt x="350" y="0"/>
                  </a:lnTo>
                  <a:lnTo>
                    <a:pt x="489" y="335"/>
                  </a:lnTo>
                  <a:lnTo>
                    <a:pt x="629" y="0"/>
                  </a:lnTo>
                  <a:lnTo>
                    <a:pt x="769" y="335"/>
                  </a:lnTo>
                  <a:lnTo>
                    <a:pt x="839" y="168"/>
                  </a:lnTo>
                </a:path>
              </a:pathLst>
            </a:custGeom>
            <a:noFill/>
            <a:ln w="2063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958" y="762"/>
              <a:ext cx="376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LOAD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2524" y="567"/>
              <a:ext cx="745" cy="1088"/>
            </a:xfrm>
            <a:custGeom>
              <a:avLst/>
              <a:gdLst>
                <a:gd name="T0" fmla="*/ 0 w 745"/>
                <a:gd name="T1" fmla="*/ 0 h 1088"/>
                <a:gd name="T2" fmla="*/ 745 w 745"/>
                <a:gd name="T3" fmla="*/ 0 h 1088"/>
                <a:gd name="T4" fmla="*/ 745 w 745"/>
                <a:gd name="T5" fmla="*/ 1088 h 1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45" h="1088">
                  <a:moveTo>
                    <a:pt x="0" y="0"/>
                  </a:moveTo>
                  <a:lnTo>
                    <a:pt x="745" y="0"/>
                  </a:lnTo>
                  <a:lnTo>
                    <a:pt x="745" y="1088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796" y="567"/>
              <a:ext cx="889" cy="803"/>
            </a:xfrm>
            <a:custGeom>
              <a:avLst/>
              <a:gdLst>
                <a:gd name="T0" fmla="*/ 889 w 889"/>
                <a:gd name="T1" fmla="*/ 0 h 803"/>
                <a:gd name="T2" fmla="*/ 0 w 889"/>
                <a:gd name="T3" fmla="*/ 0 h 803"/>
                <a:gd name="T4" fmla="*/ 0 w 889"/>
                <a:gd name="T5" fmla="*/ 803 h 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9" h="803">
                  <a:moveTo>
                    <a:pt x="889" y="0"/>
                  </a:moveTo>
                  <a:lnTo>
                    <a:pt x="0" y="0"/>
                  </a:lnTo>
                  <a:lnTo>
                    <a:pt x="0" y="803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2054" y="2073"/>
              <a:ext cx="638" cy="0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183" y="2153"/>
              <a:ext cx="1036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5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Base current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Freeform 20"/>
            <p:cNvSpPr>
              <a:spLocks noEditPoints="1"/>
            </p:cNvSpPr>
            <p:nvPr/>
          </p:nvSpPr>
          <p:spPr bwMode="auto">
            <a:xfrm>
              <a:off x="1879" y="3759"/>
              <a:ext cx="451" cy="202"/>
            </a:xfrm>
            <a:custGeom>
              <a:avLst/>
              <a:gdLst>
                <a:gd name="T0" fmla="*/ 290 w 451"/>
                <a:gd name="T1" fmla="*/ 202 h 202"/>
                <a:gd name="T2" fmla="*/ 161 w 451"/>
                <a:gd name="T3" fmla="*/ 202 h 202"/>
                <a:gd name="T4" fmla="*/ 387 w 451"/>
                <a:gd name="T5" fmla="*/ 101 h 202"/>
                <a:gd name="T6" fmla="*/ 65 w 451"/>
                <a:gd name="T7" fmla="*/ 101 h 202"/>
                <a:gd name="T8" fmla="*/ 451 w 451"/>
                <a:gd name="T9" fmla="*/ 0 h 202"/>
                <a:gd name="T10" fmla="*/ 0 w 451"/>
                <a:gd name="T11" fmla="*/ 0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51" h="202">
                  <a:moveTo>
                    <a:pt x="290" y="202"/>
                  </a:moveTo>
                  <a:lnTo>
                    <a:pt x="161" y="202"/>
                  </a:lnTo>
                  <a:moveTo>
                    <a:pt x="387" y="101"/>
                  </a:moveTo>
                  <a:lnTo>
                    <a:pt x="65" y="101"/>
                  </a:lnTo>
                  <a:moveTo>
                    <a:pt x="451" y="0"/>
                  </a:moveTo>
                  <a:lnTo>
                    <a:pt x="0" y="0"/>
                  </a:lnTo>
                </a:path>
              </a:pathLst>
            </a:custGeom>
            <a:noFill/>
            <a:ln w="79375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088" y="3144"/>
              <a:ext cx="33" cy="594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1526" y="3413"/>
              <a:ext cx="550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GND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875" y="3421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796" y="2207"/>
              <a:ext cx="2473" cy="586"/>
            </a:xfrm>
            <a:custGeom>
              <a:avLst/>
              <a:gdLst>
                <a:gd name="T0" fmla="*/ 2473 w 2473"/>
                <a:gd name="T1" fmla="*/ 284 h 586"/>
                <a:gd name="T2" fmla="*/ 2473 w 2473"/>
                <a:gd name="T3" fmla="*/ 586 h 586"/>
                <a:gd name="T4" fmla="*/ 0 w 2473"/>
                <a:gd name="T5" fmla="*/ 586 h 586"/>
                <a:gd name="T6" fmla="*/ 0 w 2473"/>
                <a:gd name="T7" fmla="*/ 0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73" h="586">
                  <a:moveTo>
                    <a:pt x="2473" y="284"/>
                  </a:moveTo>
                  <a:lnTo>
                    <a:pt x="2473" y="586"/>
                  </a:lnTo>
                  <a:lnTo>
                    <a:pt x="0" y="586"/>
                  </a:lnTo>
                  <a:lnTo>
                    <a:pt x="0" y="0"/>
                  </a:lnTo>
                </a:path>
              </a:pathLst>
            </a:cu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 flipV="1">
              <a:off x="2105" y="2793"/>
              <a:ext cx="0" cy="351"/>
            </a:xfrm>
            <a:prstGeom prst="line">
              <a:avLst/>
            </a:prstGeom>
            <a:noFill/>
            <a:ln w="269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90360" y="365760"/>
                <a:ext cx="5166360" cy="3077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NPN transistors works by supplying current to the gate.</a:t>
                </a:r>
              </a:p>
              <a:p>
                <a:endParaRPr lang="en-US" dirty="0"/>
              </a:p>
              <a:p>
                <a:pPr/>
                <a:r>
                  <a:rPr lang="en-US" dirty="0" smtClean="0"/>
                  <a:t>More current to the gate allows more collector current (which is effectively the output current) to flow according to the following equation:</a:t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r>
                        <a:rPr lang="en-US" sz="32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360" y="365760"/>
                <a:ext cx="5166360" cy="3077766"/>
              </a:xfrm>
              <a:prstGeom prst="rect">
                <a:avLst/>
              </a:prstGeom>
              <a:blipFill>
                <a:blip r:embed="rId2"/>
                <a:stretch>
                  <a:fillRect l="-1063" t="-9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6781800" y="3168650"/>
            <a:ext cx="48463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𝛽 (beta) is the “DC gain” which determines how much can the transistor amplify its input (base) current. This is why BJTs are called “current-driven” devices.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6661242" y="4168974"/>
                <a:ext cx="5166360" cy="1969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 smtClean="0"/>
              </a:p>
              <a:p>
                <a:pPr/>
                <a:r>
                  <a:rPr lang="en-US" dirty="0" smtClean="0"/>
                  <a:t>The emitter current is determined by this equation:</a:t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1242" y="4168974"/>
                <a:ext cx="5166360" cy="1969770"/>
              </a:xfrm>
              <a:prstGeom prst="rect">
                <a:avLst/>
              </a:prstGeom>
              <a:blipFill>
                <a:blip r:embed="rId3"/>
                <a:stretch>
                  <a:fillRect l="-10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Down Arrow 30"/>
          <p:cNvSpPr/>
          <p:nvPr/>
        </p:nvSpPr>
        <p:spPr>
          <a:xfrm>
            <a:off x="5364480" y="1600200"/>
            <a:ext cx="260033" cy="960120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5339080" y="3997801"/>
            <a:ext cx="260033" cy="96012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Down Arrow 35"/>
          <p:cNvSpPr/>
          <p:nvPr/>
        </p:nvSpPr>
        <p:spPr>
          <a:xfrm rot="16200000">
            <a:off x="2570323" y="2787173"/>
            <a:ext cx="260033" cy="960120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3961353" y="1600200"/>
            <a:ext cx="116865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Collector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Current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18"/>
          <p:cNvSpPr>
            <a:spLocks noChangeArrowheads="1"/>
          </p:cNvSpPr>
          <p:nvPr/>
        </p:nvSpPr>
        <p:spPr bwMode="auto">
          <a:xfrm>
            <a:off x="4132453" y="4431209"/>
            <a:ext cx="99309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Emitter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Current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781800" y="5898753"/>
            <a:ext cx="4572000" cy="64633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More gate current -&gt; More collector and emitter current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70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>
            <a:off x="3590290" y="804227"/>
            <a:ext cx="0" cy="79692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042603" y="2346324"/>
            <a:ext cx="0" cy="44640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3997959" y="3352798"/>
            <a:ext cx="0" cy="44640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6200000">
            <a:off x="4638039" y="3352796"/>
            <a:ext cx="0" cy="44640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645958" y="2318247"/>
                <a:ext cx="4298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b="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en-US" b="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5958" y="2318247"/>
                <a:ext cx="429861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/>
            </p:nvSpPr>
            <p:spPr>
              <a:xfrm>
                <a:off x="3565165" y="1002149"/>
                <a:ext cx="5901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b="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Ref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5165" y="1002149"/>
                <a:ext cx="59016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3815433" y="3542217"/>
                <a:ext cx="5356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b="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alt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433" y="3542217"/>
                <a:ext cx="535659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4351794" y="3560170"/>
                <a:ext cx="53565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b="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alt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1794" y="3560170"/>
                <a:ext cx="53565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Straight Arrow Connector 53"/>
          <p:cNvCxnSpPr/>
          <p:nvPr/>
        </p:nvCxnSpPr>
        <p:spPr>
          <a:xfrm>
            <a:off x="5938245" y="847881"/>
            <a:ext cx="0" cy="79692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5" name="Rectangle 54"/>
              <p:cNvSpPr/>
              <p:nvPr/>
            </p:nvSpPr>
            <p:spPr>
              <a:xfrm>
                <a:off x="5913120" y="1045803"/>
                <a:ext cx="891526" cy="3940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en-US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en-US" b="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altLang="en-US" b="0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Output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3120" y="1045803"/>
                <a:ext cx="891526" cy="394019"/>
              </a:xfrm>
              <a:prstGeom prst="rect">
                <a:avLst/>
              </a:prstGeom>
              <a:blipFill>
                <a:blip r:embed="rId6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564880" y="271641"/>
                <a:ext cx="297180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Collector current is given by this equation:</a:t>
                </a:r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∗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4880" y="271641"/>
                <a:ext cx="2971800" cy="1477328"/>
              </a:xfrm>
              <a:prstGeom prst="rect">
                <a:avLst/>
              </a:prstGeom>
              <a:blipFill>
                <a:blip r:embed="rId7"/>
                <a:stretch>
                  <a:fillRect l="-1639" t="-24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8564880" y="2054721"/>
                <a:ext cx="2971800" cy="1222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Since the two transistors are identical: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𝑅𝑒𝑓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4880" y="2054721"/>
                <a:ext cx="2971800" cy="1222579"/>
              </a:xfrm>
              <a:prstGeom prst="rect">
                <a:avLst/>
              </a:prstGeom>
              <a:blipFill>
                <a:blip r:embed="rId8"/>
                <a:stretch>
                  <a:fillRect l="-1639" t="-2488" b="-2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564880" y="3758222"/>
                <a:ext cx="2971800" cy="1222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Thus makes the output current: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𝑂𝑢𝑡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4880" y="3758222"/>
                <a:ext cx="2971800" cy="1222579"/>
              </a:xfrm>
              <a:prstGeom prst="rect">
                <a:avLst/>
              </a:prstGeom>
              <a:blipFill>
                <a:blip r:embed="rId9"/>
                <a:stretch>
                  <a:fillRect l="-1639" t="-3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8564879" y="5084102"/>
                <a:ext cx="3380423" cy="14995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Since base current is small compared to collector current, we can assume: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𝑂𝑢𝑡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𝑅𝑒𝑓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64879" y="5084102"/>
                <a:ext cx="3380423" cy="1499578"/>
              </a:xfrm>
              <a:prstGeom prst="rect">
                <a:avLst/>
              </a:prstGeom>
              <a:blipFill>
                <a:blip r:embed="rId10"/>
                <a:stretch>
                  <a:fillRect l="-1441" t="-2033" r="-1982" b="-20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4"/>
          <p:cNvGrpSpPr>
            <a:grpSpLocks noChangeAspect="1"/>
          </p:cNvGrpSpPr>
          <p:nvPr/>
        </p:nvGrpSpPr>
        <p:grpSpPr bwMode="auto">
          <a:xfrm>
            <a:off x="12700" y="365125"/>
            <a:ext cx="8362950" cy="6127750"/>
            <a:chOff x="8" y="230"/>
            <a:chExt cx="5268" cy="3860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8" y="230"/>
              <a:ext cx="5268" cy="38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1961" y="1948"/>
              <a:ext cx="387" cy="386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2059" y="1887"/>
              <a:ext cx="351" cy="508"/>
            </a:xfrm>
            <a:custGeom>
              <a:avLst/>
              <a:gdLst>
                <a:gd name="T0" fmla="*/ 0 w 351"/>
                <a:gd name="T1" fmla="*/ 508 h 508"/>
                <a:gd name="T2" fmla="*/ 0 w 351"/>
                <a:gd name="T3" fmla="*/ 421 h 508"/>
                <a:gd name="T4" fmla="*/ 0 w 351"/>
                <a:gd name="T5" fmla="*/ 0 h 508"/>
                <a:gd name="T6" fmla="*/ 0 w 351"/>
                <a:gd name="T7" fmla="*/ 87 h 508"/>
                <a:gd name="T8" fmla="*/ 132 w 351"/>
                <a:gd name="T9" fmla="*/ 212 h 508"/>
                <a:gd name="T10" fmla="*/ 351 w 351"/>
                <a:gd name="T11" fmla="*/ 254 h 508"/>
                <a:gd name="T12" fmla="*/ 165 w 351"/>
                <a:gd name="T13" fmla="*/ 25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1" h="508">
                  <a:moveTo>
                    <a:pt x="0" y="508"/>
                  </a:moveTo>
                  <a:lnTo>
                    <a:pt x="0" y="421"/>
                  </a:lnTo>
                  <a:moveTo>
                    <a:pt x="0" y="0"/>
                  </a:moveTo>
                  <a:lnTo>
                    <a:pt x="0" y="87"/>
                  </a:lnTo>
                  <a:lnTo>
                    <a:pt x="132" y="212"/>
                  </a:lnTo>
                  <a:moveTo>
                    <a:pt x="351" y="254"/>
                  </a:moveTo>
                  <a:lnTo>
                    <a:pt x="165" y="254"/>
                  </a:lnTo>
                </a:path>
              </a:pathLst>
            </a:custGeom>
            <a:noFill/>
            <a:ln w="317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2059" y="2024"/>
              <a:ext cx="165" cy="284"/>
            </a:xfrm>
            <a:custGeom>
              <a:avLst/>
              <a:gdLst>
                <a:gd name="T0" fmla="*/ 108 w 165"/>
                <a:gd name="T1" fmla="*/ 249 h 284"/>
                <a:gd name="T2" fmla="*/ 0 w 165"/>
                <a:gd name="T3" fmla="*/ 284 h 284"/>
                <a:gd name="T4" fmla="*/ 52 w 165"/>
                <a:gd name="T5" fmla="*/ 186 h 284"/>
                <a:gd name="T6" fmla="*/ 108 w 165"/>
                <a:gd name="T7" fmla="*/ 249 h 284"/>
                <a:gd name="T8" fmla="*/ 165 w 165"/>
                <a:gd name="T9" fmla="*/ 234 h 284"/>
                <a:gd name="T10" fmla="*/ 165 w 165"/>
                <a:gd name="T11" fmla="*/ 0 h 284"/>
                <a:gd name="T12" fmla="*/ 124 w 165"/>
                <a:gd name="T13" fmla="*/ 0 h 284"/>
                <a:gd name="T14" fmla="*/ 124 w 165"/>
                <a:gd name="T15" fmla="*/ 234 h 284"/>
                <a:gd name="T16" fmla="*/ 165 w 165"/>
                <a:gd name="T17" fmla="*/ 23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5" h="284">
                  <a:moveTo>
                    <a:pt x="108" y="249"/>
                  </a:moveTo>
                  <a:lnTo>
                    <a:pt x="0" y="284"/>
                  </a:lnTo>
                  <a:lnTo>
                    <a:pt x="52" y="186"/>
                  </a:lnTo>
                  <a:lnTo>
                    <a:pt x="108" y="249"/>
                  </a:lnTo>
                  <a:close/>
                  <a:moveTo>
                    <a:pt x="165" y="234"/>
                  </a:moveTo>
                  <a:lnTo>
                    <a:pt x="165" y="0"/>
                  </a:lnTo>
                  <a:lnTo>
                    <a:pt x="124" y="0"/>
                  </a:lnTo>
                  <a:lnTo>
                    <a:pt x="124" y="234"/>
                  </a:lnTo>
                  <a:lnTo>
                    <a:pt x="165" y="2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V="1">
              <a:off x="2139" y="2196"/>
              <a:ext cx="52" cy="45"/>
            </a:xfrm>
            <a:prstGeom prst="line">
              <a:avLst/>
            </a:prstGeom>
            <a:noFill/>
            <a:ln w="317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1735" y="2050"/>
              <a:ext cx="171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Q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1825" y="2050"/>
              <a:ext cx="147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3183" y="1948"/>
              <a:ext cx="387" cy="386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2"/>
            <p:cNvSpPr>
              <a:spLocks noEditPoints="1"/>
            </p:cNvSpPr>
            <p:nvPr/>
          </p:nvSpPr>
          <p:spPr bwMode="auto">
            <a:xfrm>
              <a:off x="3122" y="1887"/>
              <a:ext cx="351" cy="508"/>
            </a:xfrm>
            <a:custGeom>
              <a:avLst/>
              <a:gdLst>
                <a:gd name="T0" fmla="*/ 351 w 351"/>
                <a:gd name="T1" fmla="*/ 508 h 508"/>
                <a:gd name="T2" fmla="*/ 351 w 351"/>
                <a:gd name="T3" fmla="*/ 421 h 508"/>
                <a:gd name="T4" fmla="*/ 351 w 351"/>
                <a:gd name="T5" fmla="*/ 0 h 508"/>
                <a:gd name="T6" fmla="*/ 351 w 351"/>
                <a:gd name="T7" fmla="*/ 87 h 508"/>
                <a:gd name="T8" fmla="*/ 219 w 351"/>
                <a:gd name="T9" fmla="*/ 212 h 508"/>
                <a:gd name="T10" fmla="*/ 0 w 351"/>
                <a:gd name="T11" fmla="*/ 254 h 508"/>
                <a:gd name="T12" fmla="*/ 186 w 351"/>
                <a:gd name="T13" fmla="*/ 254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51" h="508">
                  <a:moveTo>
                    <a:pt x="351" y="508"/>
                  </a:moveTo>
                  <a:lnTo>
                    <a:pt x="351" y="421"/>
                  </a:lnTo>
                  <a:moveTo>
                    <a:pt x="351" y="0"/>
                  </a:moveTo>
                  <a:lnTo>
                    <a:pt x="351" y="87"/>
                  </a:lnTo>
                  <a:lnTo>
                    <a:pt x="219" y="212"/>
                  </a:lnTo>
                  <a:moveTo>
                    <a:pt x="0" y="254"/>
                  </a:moveTo>
                  <a:lnTo>
                    <a:pt x="186" y="254"/>
                  </a:lnTo>
                </a:path>
              </a:pathLst>
            </a:custGeom>
            <a:noFill/>
            <a:ln w="317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3"/>
            <p:cNvSpPr>
              <a:spLocks noEditPoints="1"/>
            </p:cNvSpPr>
            <p:nvPr/>
          </p:nvSpPr>
          <p:spPr bwMode="auto">
            <a:xfrm>
              <a:off x="3308" y="2024"/>
              <a:ext cx="165" cy="284"/>
            </a:xfrm>
            <a:custGeom>
              <a:avLst/>
              <a:gdLst>
                <a:gd name="T0" fmla="*/ 57 w 165"/>
                <a:gd name="T1" fmla="*/ 249 h 284"/>
                <a:gd name="T2" fmla="*/ 165 w 165"/>
                <a:gd name="T3" fmla="*/ 284 h 284"/>
                <a:gd name="T4" fmla="*/ 113 w 165"/>
                <a:gd name="T5" fmla="*/ 186 h 284"/>
                <a:gd name="T6" fmla="*/ 57 w 165"/>
                <a:gd name="T7" fmla="*/ 249 h 284"/>
                <a:gd name="T8" fmla="*/ 0 w 165"/>
                <a:gd name="T9" fmla="*/ 234 h 284"/>
                <a:gd name="T10" fmla="*/ 0 w 165"/>
                <a:gd name="T11" fmla="*/ 0 h 284"/>
                <a:gd name="T12" fmla="*/ 40 w 165"/>
                <a:gd name="T13" fmla="*/ 0 h 284"/>
                <a:gd name="T14" fmla="*/ 40 w 165"/>
                <a:gd name="T15" fmla="*/ 234 h 284"/>
                <a:gd name="T16" fmla="*/ 0 w 165"/>
                <a:gd name="T17" fmla="*/ 23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5" h="284">
                  <a:moveTo>
                    <a:pt x="57" y="249"/>
                  </a:moveTo>
                  <a:lnTo>
                    <a:pt x="165" y="284"/>
                  </a:lnTo>
                  <a:lnTo>
                    <a:pt x="113" y="186"/>
                  </a:lnTo>
                  <a:lnTo>
                    <a:pt x="57" y="249"/>
                  </a:lnTo>
                  <a:close/>
                  <a:moveTo>
                    <a:pt x="0" y="234"/>
                  </a:moveTo>
                  <a:lnTo>
                    <a:pt x="0" y="0"/>
                  </a:lnTo>
                  <a:lnTo>
                    <a:pt x="40" y="0"/>
                  </a:lnTo>
                  <a:lnTo>
                    <a:pt x="40" y="234"/>
                  </a:lnTo>
                  <a:lnTo>
                    <a:pt x="0" y="2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H="1" flipV="1">
              <a:off x="3341" y="2196"/>
              <a:ext cx="52" cy="45"/>
            </a:xfrm>
            <a:prstGeom prst="line">
              <a:avLst/>
            </a:prstGeom>
            <a:noFill/>
            <a:ln w="3175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3633" y="2050"/>
              <a:ext cx="171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Q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723" y="2050"/>
              <a:ext cx="147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Freeform 17"/>
            <p:cNvSpPr>
              <a:spLocks/>
            </p:cNvSpPr>
            <p:nvPr/>
          </p:nvSpPr>
          <p:spPr bwMode="auto">
            <a:xfrm>
              <a:off x="1955" y="543"/>
              <a:ext cx="204" cy="507"/>
            </a:xfrm>
            <a:custGeom>
              <a:avLst/>
              <a:gdLst>
                <a:gd name="T0" fmla="*/ 102 w 204"/>
                <a:gd name="T1" fmla="*/ 0 h 507"/>
                <a:gd name="T2" fmla="*/ 204 w 204"/>
                <a:gd name="T3" fmla="*/ 42 h 507"/>
                <a:gd name="T4" fmla="*/ 0 w 204"/>
                <a:gd name="T5" fmla="*/ 127 h 507"/>
                <a:gd name="T6" fmla="*/ 204 w 204"/>
                <a:gd name="T7" fmla="*/ 211 h 507"/>
                <a:gd name="T8" fmla="*/ 0 w 204"/>
                <a:gd name="T9" fmla="*/ 296 h 507"/>
                <a:gd name="T10" fmla="*/ 204 w 204"/>
                <a:gd name="T11" fmla="*/ 381 h 507"/>
                <a:gd name="T12" fmla="*/ 0 w 204"/>
                <a:gd name="T13" fmla="*/ 465 h 507"/>
                <a:gd name="T14" fmla="*/ 102 w 204"/>
                <a:gd name="T15" fmla="*/ 507 h 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4" h="507">
                  <a:moveTo>
                    <a:pt x="102" y="0"/>
                  </a:moveTo>
                  <a:lnTo>
                    <a:pt x="204" y="42"/>
                  </a:lnTo>
                  <a:lnTo>
                    <a:pt x="0" y="127"/>
                  </a:lnTo>
                  <a:lnTo>
                    <a:pt x="204" y="211"/>
                  </a:lnTo>
                  <a:lnTo>
                    <a:pt x="0" y="296"/>
                  </a:lnTo>
                  <a:lnTo>
                    <a:pt x="204" y="381"/>
                  </a:lnTo>
                  <a:lnTo>
                    <a:pt x="0" y="465"/>
                  </a:lnTo>
                  <a:lnTo>
                    <a:pt x="102" y="507"/>
                  </a:lnTo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1784" y="709"/>
              <a:ext cx="155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857" y="709"/>
              <a:ext cx="147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 flipH="1" flipV="1">
              <a:off x="2057" y="1050"/>
              <a:ext cx="2" cy="837"/>
            </a:xfrm>
            <a:prstGeom prst="line">
              <a:avLst/>
            </a:pr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/>
          </p:nvSpPr>
          <p:spPr bwMode="auto">
            <a:xfrm>
              <a:off x="405" y="1436"/>
              <a:ext cx="93" cy="231"/>
            </a:xfrm>
            <a:custGeom>
              <a:avLst/>
              <a:gdLst>
                <a:gd name="T0" fmla="*/ 1 w 93"/>
                <a:gd name="T1" fmla="*/ 211 h 231"/>
                <a:gd name="T2" fmla="*/ 93 w 93"/>
                <a:gd name="T3" fmla="*/ 211 h 231"/>
                <a:gd name="T4" fmla="*/ 93 w 93"/>
                <a:gd name="T5" fmla="*/ 231 h 231"/>
                <a:gd name="T6" fmla="*/ 1 w 93"/>
                <a:gd name="T7" fmla="*/ 231 h 231"/>
                <a:gd name="T8" fmla="*/ 1 w 93"/>
                <a:gd name="T9" fmla="*/ 211 h 231"/>
                <a:gd name="T10" fmla="*/ 0 w 93"/>
                <a:gd name="T11" fmla="*/ 56 h 231"/>
                <a:gd name="T12" fmla="*/ 0 w 93"/>
                <a:gd name="T13" fmla="*/ 36 h 231"/>
                <a:gd name="T14" fmla="*/ 36 w 93"/>
                <a:gd name="T15" fmla="*/ 36 h 231"/>
                <a:gd name="T16" fmla="*/ 36 w 93"/>
                <a:gd name="T17" fmla="*/ 0 h 231"/>
                <a:gd name="T18" fmla="*/ 57 w 93"/>
                <a:gd name="T19" fmla="*/ 0 h 231"/>
                <a:gd name="T20" fmla="*/ 57 w 93"/>
                <a:gd name="T21" fmla="*/ 36 h 231"/>
                <a:gd name="T22" fmla="*/ 92 w 93"/>
                <a:gd name="T23" fmla="*/ 36 h 231"/>
                <a:gd name="T24" fmla="*/ 92 w 93"/>
                <a:gd name="T25" fmla="*/ 56 h 231"/>
                <a:gd name="T26" fmla="*/ 57 w 93"/>
                <a:gd name="T27" fmla="*/ 56 h 231"/>
                <a:gd name="T28" fmla="*/ 57 w 93"/>
                <a:gd name="T29" fmla="*/ 92 h 231"/>
                <a:gd name="T30" fmla="*/ 36 w 93"/>
                <a:gd name="T31" fmla="*/ 92 h 231"/>
                <a:gd name="T32" fmla="*/ 36 w 93"/>
                <a:gd name="T33" fmla="*/ 56 h 231"/>
                <a:gd name="T34" fmla="*/ 0 w 93"/>
                <a:gd name="T35" fmla="*/ 56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231">
                  <a:moveTo>
                    <a:pt x="1" y="211"/>
                  </a:moveTo>
                  <a:lnTo>
                    <a:pt x="93" y="211"/>
                  </a:lnTo>
                  <a:lnTo>
                    <a:pt x="93" y="231"/>
                  </a:lnTo>
                  <a:lnTo>
                    <a:pt x="1" y="231"/>
                  </a:lnTo>
                  <a:lnTo>
                    <a:pt x="1" y="211"/>
                  </a:lnTo>
                  <a:close/>
                  <a:moveTo>
                    <a:pt x="0" y="56"/>
                  </a:moveTo>
                  <a:lnTo>
                    <a:pt x="0" y="36"/>
                  </a:lnTo>
                  <a:lnTo>
                    <a:pt x="36" y="36"/>
                  </a:lnTo>
                  <a:lnTo>
                    <a:pt x="36" y="0"/>
                  </a:lnTo>
                  <a:lnTo>
                    <a:pt x="57" y="0"/>
                  </a:lnTo>
                  <a:lnTo>
                    <a:pt x="57" y="36"/>
                  </a:lnTo>
                  <a:lnTo>
                    <a:pt x="92" y="36"/>
                  </a:lnTo>
                  <a:lnTo>
                    <a:pt x="92" y="56"/>
                  </a:lnTo>
                  <a:lnTo>
                    <a:pt x="57" y="56"/>
                  </a:lnTo>
                  <a:lnTo>
                    <a:pt x="57" y="92"/>
                  </a:lnTo>
                  <a:lnTo>
                    <a:pt x="36" y="92"/>
                  </a:lnTo>
                  <a:lnTo>
                    <a:pt x="36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289" y="1414"/>
              <a:ext cx="329" cy="325"/>
            </a:xfrm>
            <a:custGeom>
              <a:avLst/>
              <a:gdLst>
                <a:gd name="T0" fmla="*/ 0 w 329"/>
                <a:gd name="T1" fmla="*/ 162 h 325"/>
                <a:gd name="T2" fmla="*/ 165 w 329"/>
                <a:gd name="T3" fmla="*/ 0 h 325"/>
                <a:gd name="T4" fmla="*/ 329 w 329"/>
                <a:gd name="T5" fmla="*/ 162 h 325"/>
                <a:gd name="T6" fmla="*/ 165 w 329"/>
                <a:gd name="T7" fmla="*/ 325 h 325"/>
                <a:gd name="T8" fmla="*/ 0 w 329"/>
                <a:gd name="T9" fmla="*/ 162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9" h="325">
                  <a:moveTo>
                    <a:pt x="0" y="162"/>
                  </a:moveTo>
                  <a:cubicBezTo>
                    <a:pt x="0" y="73"/>
                    <a:pt x="73" y="0"/>
                    <a:pt x="165" y="0"/>
                  </a:cubicBezTo>
                  <a:cubicBezTo>
                    <a:pt x="255" y="0"/>
                    <a:pt x="329" y="73"/>
                    <a:pt x="329" y="162"/>
                  </a:cubicBezTo>
                  <a:cubicBezTo>
                    <a:pt x="329" y="252"/>
                    <a:pt x="255" y="325"/>
                    <a:pt x="165" y="325"/>
                  </a:cubicBezTo>
                  <a:cubicBezTo>
                    <a:pt x="73" y="325"/>
                    <a:pt x="0" y="252"/>
                    <a:pt x="0" y="162"/>
                  </a:cubicBezTo>
                </a:path>
              </a:pathLst>
            </a:custGeom>
            <a:noFill/>
            <a:ln w="317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3"/>
            <p:cNvSpPr>
              <a:spLocks noEditPoints="1"/>
            </p:cNvSpPr>
            <p:nvPr/>
          </p:nvSpPr>
          <p:spPr bwMode="auto">
            <a:xfrm>
              <a:off x="454" y="1323"/>
              <a:ext cx="0" cy="507"/>
            </a:xfrm>
            <a:custGeom>
              <a:avLst/>
              <a:gdLst>
                <a:gd name="T0" fmla="*/ 507 h 507"/>
                <a:gd name="T1" fmla="*/ 416 h 507"/>
                <a:gd name="T2" fmla="*/ 91 h 507"/>
                <a:gd name="T3" fmla="*/ 0 h 50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507">
                  <a:moveTo>
                    <a:pt x="0" y="507"/>
                  </a:moveTo>
                  <a:lnTo>
                    <a:pt x="0" y="416"/>
                  </a:lnTo>
                  <a:moveTo>
                    <a:pt x="0" y="91"/>
                  </a:moveTo>
                  <a:lnTo>
                    <a:pt x="0" y="0"/>
                  </a:lnTo>
                </a:path>
              </a:pathLst>
            </a:custGeom>
            <a:noFill/>
            <a:ln w="317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89" y="1489"/>
              <a:ext cx="24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DC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Freeform 25"/>
            <p:cNvSpPr>
              <a:spLocks noEditPoints="1"/>
            </p:cNvSpPr>
            <p:nvPr/>
          </p:nvSpPr>
          <p:spPr bwMode="auto">
            <a:xfrm>
              <a:off x="5038" y="1436"/>
              <a:ext cx="93" cy="231"/>
            </a:xfrm>
            <a:custGeom>
              <a:avLst/>
              <a:gdLst>
                <a:gd name="T0" fmla="*/ 1 w 93"/>
                <a:gd name="T1" fmla="*/ 211 h 231"/>
                <a:gd name="T2" fmla="*/ 93 w 93"/>
                <a:gd name="T3" fmla="*/ 211 h 231"/>
                <a:gd name="T4" fmla="*/ 93 w 93"/>
                <a:gd name="T5" fmla="*/ 231 h 231"/>
                <a:gd name="T6" fmla="*/ 1 w 93"/>
                <a:gd name="T7" fmla="*/ 231 h 231"/>
                <a:gd name="T8" fmla="*/ 1 w 93"/>
                <a:gd name="T9" fmla="*/ 211 h 231"/>
                <a:gd name="T10" fmla="*/ 0 w 93"/>
                <a:gd name="T11" fmla="*/ 56 h 231"/>
                <a:gd name="T12" fmla="*/ 0 w 93"/>
                <a:gd name="T13" fmla="*/ 36 h 231"/>
                <a:gd name="T14" fmla="*/ 36 w 93"/>
                <a:gd name="T15" fmla="*/ 36 h 231"/>
                <a:gd name="T16" fmla="*/ 36 w 93"/>
                <a:gd name="T17" fmla="*/ 0 h 231"/>
                <a:gd name="T18" fmla="*/ 57 w 93"/>
                <a:gd name="T19" fmla="*/ 0 h 231"/>
                <a:gd name="T20" fmla="*/ 57 w 93"/>
                <a:gd name="T21" fmla="*/ 36 h 231"/>
                <a:gd name="T22" fmla="*/ 92 w 93"/>
                <a:gd name="T23" fmla="*/ 36 h 231"/>
                <a:gd name="T24" fmla="*/ 92 w 93"/>
                <a:gd name="T25" fmla="*/ 56 h 231"/>
                <a:gd name="T26" fmla="*/ 57 w 93"/>
                <a:gd name="T27" fmla="*/ 56 h 231"/>
                <a:gd name="T28" fmla="*/ 57 w 93"/>
                <a:gd name="T29" fmla="*/ 92 h 231"/>
                <a:gd name="T30" fmla="*/ 36 w 93"/>
                <a:gd name="T31" fmla="*/ 92 h 231"/>
                <a:gd name="T32" fmla="*/ 36 w 93"/>
                <a:gd name="T33" fmla="*/ 56 h 231"/>
                <a:gd name="T34" fmla="*/ 0 w 93"/>
                <a:gd name="T35" fmla="*/ 56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231">
                  <a:moveTo>
                    <a:pt x="1" y="211"/>
                  </a:moveTo>
                  <a:lnTo>
                    <a:pt x="93" y="211"/>
                  </a:lnTo>
                  <a:lnTo>
                    <a:pt x="93" y="231"/>
                  </a:lnTo>
                  <a:lnTo>
                    <a:pt x="1" y="231"/>
                  </a:lnTo>
                  <a:lnTo>
                    <a:pt x="1" y="211"/>
                  </a:lnTo>
                  <a:close/>
                  <a:moveTo>
                    <a:pt x="0" y="56"/>
                  </a:moveTo>
                  <a:lnTo>
                    <a:pt x="0" y="36"/>
                  </a:lnTo>
                  <a:lnTo>
                    <a:pt x="36" y="36"/>
                  </a:lnTo>
                  <a:lnTo>
                    <a:pt x="36" y="0"/>
                  </a:lnTo>
                  <a:lnTo>
                    <a:pt x="57" y="0"/>
                  </a:lnTo>
                  <a:lnTo>
                    <a:pt x="57" y="36"/>
                  </a:lnTo>
                  <a:lnTo>
                    <a:pt x="92" y="36"/>
                  </a:lnTo>
                  <a:lnTo>
                    <a:pt x="92" y="56"/>
                  </a:lnTo>
                  <a:lnTo>
                    <a:pt x="57" y="56"/>
                  </a:lnTo>
                  <a:lnTo>
                    <a:pt x="57" y="92"/>
                  </a:lnTo>
                  <a:lnTo>
                    <a:pt x="36" y="92"/>
                  </a:lnTo>
                  <a:lnTo>
                    <a:pt x="36" y="56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Oval 26"/>
            <p:cNvSpPr>
              <a:spLocks noChangeArrowheads="1"/>
            </p:cNvSpPr>
            <p:nvPr/>
          </p:nvSpPr>
          <p:spPr bwMode="auto">
            <a:xfrm>
              <a:off x="4921" y="1414"/>
              <a:ext cx="330" cy="325"/>
            </a:xfrm>
            <a:prstGeom prst="ellipse">
              <a:avLst/>
            </a:prstGeom>
            <a:noFill/>
            <a:ln w="317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7"/>
            <p:cNvSpPr>
              <a:spLocks noEditPoints="1"/>
            </p:cNvSpPr>
            <p:nvPr/>
          </p:nvSpPr>
          <p:spPr bwMode="auto">
            <a:xfrm>
              <a:off x="5086" y="1323"/>
              <a:ext cx="0" cy="507"/>
            </a:xfrm>
            <a:custGeom>
              <a:avLst/>
              <a:gdLst>
                <a:gd name="T0" fmla="*/ 507 h 507"/>
                <a:gd name="T1" fmla="*/ 416 h 507"/>
                <a:gd name="T2" fmla="*/ 91 h 507"/>
                <a:gd name="T3" fmla="*/ 0 h 50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l="0" t="0" r="r" b="b"/>
              <a:pathLst>
                <a:path h="507">
                  <a:moveTo>
                    <a:pt x="0" y="507"/>
                  </a:moveTo>
                  <a:lnTo>
                    <a:pt x="0" y="416"/>
                  </a:lnTo>
                  <a:moveTo>
                    <a:pt x="0" y="91"/>
                  </a:moveTo>
                  <a:lnTo>
                    <a:pt x="0" y="0"/>
                  </a:lnTo>
                </a:path>
              </a:pathLst>
            </a:custGeom>
            <a:noFill/>
            <a:ln w="317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4724" y="1489"/>
              <a:ext cx="244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DC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Freeform 29"/>
            <p:cNvSpPr>
              <a:spLocks/>
            </p:cNvSpPr>
            <p:nvPr/>
          </p:nvSpPr>
          <p:spPr bwMode="auto">
            <a:xfrm>
              <a:off x="455" y="250"/>
              <a:ext cx="1602" cy="1073"/>
            </a:xfrm>
            <a:custGeom>
              <a:avLst/>
              <a:gdLst>
                <a:gd name="T0" fmla="*/ 0 w 1602"/>
                <a:gd name="T1" fmla="*/ 1073 h 1073"/>
                <a:gd name="T2" fmla="*/ 0 w 1602"/>
                <a:gd name="T3" fmla="*/ 0 h 1073"/>
                <a:gd name="T4" fmla="*/ 1602 w 1602"/>
                <a:gd name="T5" fmla="*/ 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02" h="1073">
                  <a:moveTo>
                    <a:pt x="0" y="1073"/>
                  </a:moveTo>
                  <a:lnTo>
                    <a:pt x="0" y="0"/>
                  </a:lnTo>
                  <a:lnTo>
                    <a:pt x="1602" y="0"/>
                  </a:lnTo>
                </a:path>
              </a:pathLst>
            </a:cu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0"/>
            <p:cNvSpPr>
              <a:spLocks noChangeShapeType="1"/>
            </p:cNvSpPr>
            <p:nvPr/>
          </p:nvSpPr>
          <p:spPr bwMode="auto">
            <a:xfrm flipV="1">
              <a:off x="2057" y="250"/>
              <a:ext cx="0" cy="293"/>
            </a:xfrm>
            <a:prstGeom prst="line">
              <a:avLst/>
            </a:pr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1"/>
            <p:cNvSpPr>
              <a:spLocks/>
            </p:cNvSpPr>
            <p:nvPr/>
          </p:nvSpPr>
          <p:spPr bwMode="auto">
            <a:xfrm>
              <a:off x="3373" y="592"/>
              <a:ext cx="203" cy="507"/>
            </a:xfrm>
            <a:custGeom>
              <a:avLst/>
              <a:gdLst>
                <a:gd name="T0" fmla="*/ 102 w 203"/>
                <a:gd name="T1" fmla="*/ 0 h 507"/>
                <a:gd name="T2" fmla="*/ 203 w 203"/>
                <a:gd name="T3" fmla="*/ 42 h 507"/>
                <a:gd name="T4" fmla="*/ 0 w 203"/>
                <a:gd name="T5" fmla="*/ 126 h 507"/>
                <a:gd name="T6" fmla="*/ 203 w 203"/>
                <a:gd name="T7" fmla="*/ 211 h 507"/>
                <a:gd name="T8" fmla="*/ 0 w 203"/>
                <a:gd name="T9" fmla="*/ 296 h 507"/>
                <a:gd name="T10" fmla="*/ 203 w 203"/>
                <a:gd name="T11" fmla="*/ 380 h 507"/>
                <a:gd name="T12" fmla="*/ 0 w 203"/>
                <a:gd name="T13" fmla="*/ 465 h 507"/>
                <a:gd name="T14" fmla="*/ 102 w 203"/>
                <a:gd name="T15" fmla="*/ 507 h 5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3" h="507">
                  <a:moveTo>
                    <a:pt x="102" y="0"/>
                  </a:moveTo>
                  <a:lnTo>
                    <a:pt x="203" y="42"/>
                  </a:lnTo>
                  <a:lnTo>
                    <a:pt x="0" y="126"/>
                  </a:lnTo>
                  <a:lnTo>
                    <a:pt x="203" y="211"/>
                  </a:lnTo>
                  <a:lnTo>
                    <a:pt x="0" y="296"/>
                  </a:lnTo>
                  <a:lnTo>
                    <a:pt x="203" y="380"/>
                  </a:lnTo>
                  <a:lnTo>
                    <a:pt x="0" y="465"/>
                  </a:lnTo>
                  <a:lnTo>
                    <a:pt x="102" y="507"/>
                  </a:lnTo>
                </a:path>
              </a:pathLst>
            </a:custGeom>
            <a:noFill/>
            <a:ln w="4763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3201" y="758"/>
              <a:ext cx="155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3274" y="758"/>
              <a:ext cx="147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Freeform 34"/>
            <p:cNvSpPr>
              <a:spLocks noEditPoints="1"/>
            </p:cNvSpPr>
            <p:nvPr/>
          </p:nvSpPr>
          <p:spPr bwMode="auto">
            <a:xfrm>
              <a:off x="2604" y="3938"/>
              <a:ext cx="274" cy="122"/>
            </a:xfrm>
            <a:custGeom>
              <a:avLst/>
              <a:gdLst>
                <a:gd name="T0" fmla="*/ 177 w 274"/>
                <a:gd name="T1" fmla="*/ 122 h 122"/>
                <a:gd name="T2" fmla="*/ 98 w 274"/>
                <a:gd name="T3" fmla="*/ 122 h 122"/>
                <a:gd name="T4" fmla="*/ 235 w 274"/>
                <a:gd name="T5" fmla="*/ 61 h 122"/>
                <a:gd name="T6" fmla="*/ 40 w 274"/>
                <a:gd name="T7" fmla="*/ 61 h 122"/>
                <a:gd name="T8" fmla="*/ 274 w 274"/>
                <a:gd name="T9" fmla="*/ 0 h 122"/>
                <a:gd name="T10" fmla="*/ 0 w 274"/>
                <a:gd name="T11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4" h="122">
                  <a:moveTo>
                    <a:pt x="177" y="122"/>
                  </a:moveTo>
                  <a:lnTo>
                    <a:pt x="98" y="122"/>
                  </a:lnTo>
                  <a:moveTo>
                    <a:pt x="235" y="61"/>
                  </a:moveTo>
                  <a:lnTo>
                    <a:pt x="40" y="61"/>
                  </a:lnTo>
                  <a:moveTo>
                    <a:pt x="274" y="0"/>
                  </a:moveTo>
                  <a:lnTo>
                    <a:pt x="0" y="0"/>
                  </a:lnTo>
                </a:path>
              </a:pathLst>
            </a:custGeom>
            <a:noFill/>
            <a:ln w="49213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2731" y="3564"/>
              <a:ext cx="21" cy="36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2949" y="3731"/>
              <a:ext cx="350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GND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3201" y="3731"/>
              <a:ext cx="147" cy="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 flipH="1">
              <a:off x="2410" y="2141"/>
              <a:ext cx="712" cy="0"/>
            </a:xfrm>
            <a:prstGeom prst="line">
              <a:avLst/>
            </a:pr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 flipH="1">
              <a:off x="2410" y="2141"/>
              <a:ext cx="435" cy="0"/>
            </a:xfrm>
            <a:prstGeom prst="line">
              <a:avLst/>
            </a:pr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2057" y="1518"/>
              <a:ext cx="682" cy="623"/>
            </a:xfrm>
            <a:custGeom>
              <a:avLst/>
              <a:gdLst>
                <a:gd name="T0" fmla="*/ 0 w 475"/>
                <a:gd name="T1" fmla="*/ 0 h 623"/>
                <a:gd name="T2" fmla="*/ 0 w 475"/>
                <a:gd name="T3" fmla="*/ 247 h 623"/>
                <a:gd name="T4" fmla="*/ 475 w 475"/>
                <a:gd name="T5" fmla="*/ 247 h 623"/>
                <a:gd name="T6" fmla="*/ 475 w 475"/>
                <a:gd name="T7" fmla="*/ 623 h 623"/>
                <a:gd name="T8" fmla="*/ 353 w 475"/>
                <a:gd name="T9" fmla="*/ 623 h 6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5" h="623">
                  <a:moveTo>
                    <a:pt x="0" y="0"/>
                  </a:moveTo>
                  <a:lnTo>
                    <a:pt x="0" y="247"/>
                  </a:lnTo>
                  <a:lnTo>
                    <a:pt x="475" y="247"/>
                  </a:lnTo>
                  <a:lnTo>
                    <a:pt x="475" y="623"/>
                  </a:lnTo>
                  <a:lnTo>
                    <a:pt x="353" y="623"/>
                  </a:lnTo>
                </a:path>
              </a:pathLst>
            </a:cu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1"/>
            <p:cNvSpPr>
              <a:spLocks noChangeShapeType="1"/>
            </p:cNvSpPr>
            <p:nvPr/>
          </p:nvSpPr>
          <p:spPr bwMode="auto">
            <a:xfrm flipH="1">
              <a:off x="3473" y="1099"/>
              <a:ext cx="2" cy="788"/>
            </a:xfrm>
            <a:prstGeom prst="line">
              <a:avLst/>
            </a:pr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3475" y="311"/>
              <a:ext cx="1612" cy="1012"/>
            </a:xfrm>
            <a:custGeom>
              <a:avLst/>
              <a:gdLst>
                <a:gd name="T0" fmla="*/ 0 w 1612"/>
                <a:gd name="T1" fmla="*/ 281 h 1012"/>
                <a:gd name="T2" fmla="*/ 0 w 1612"/>
                <a:gd name="T3" fmla="*/ 0 h 1012"/>
                <a:gd name="T4" fmla="*/ 1612 w 1612"/>
                <a:gd name="T5" fmla="*/ 0 h 1012"/>
                <a:gd name="T6" fmla="*/ 1612 w 1612"/>
                <a:gd name="T7" fmla="*/ 1012 h 1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12" h="1012">
                  <a:moveTo>
                    <a:pt x="0" y="281"/>
                  </a:moveTo>
                  <a:lnTo>
                    <a:pt x="0" y="0"/>
                  </a:lnTo>
                  <a:lnTo>
                    <a:pt x="1612" y="0"/>
                  </a:lnTo>
                  <a:lnTo>
                    <a:pt x="1612" y="1012"/>
                  </a:lnTo>
                </a:path>
              </a:pathLst>
            </a:cu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3"/>
            <p:cNvSpPr>
              <a:spLocks/>
            </p:cNvSpPr>
            <p:nvPr/>
          </p:nvSpPr>
          <p:spPr bwMode="auto">
            <a:xfrm>
              <a:off x="455" y="1830"/>
              <a:ext cx="2286" cy="1734"/>
            </a:xfrm>
            <a:custGeom>
              <a:avLst/>
              <a:gdLst>
                <a:gd name="T0" fmla="*/ 0 w 2286"/>
                <a:gd name="T1" fmla="*/ 0 h 1734"/>
                <a:gd name="T2" fmla="*/ 0 w 2286"/>
                <a:gd name="T3" fmla="*/ 1552 h 1734"/>
                <a:gd name="T4" fmla="*/ 2286 w 2286"/>
                <a:gd name="T5" fmla="*/ 1552 h 1734"/>
                <a:gd name="T6" fmla="*/ 2286 w 2286"/>
                <a:gd name="T7" fmla="*/ 1734 h 1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86" h="1734">
                  <a:moveTo>
                    <a:pt x="0" y="0"/>
                  </a:moveTo>
                  <a:lnTo>
                    <a:pt x="0" y="1552"/>
                  </a:lnTo>
                  <a:lnTo>
                    <a:pt x="2286" y="1552"/>
                  </a:lnTo>
                  <a:lnTo>
                    <a:pt x="2286" y="1734"/>
                  </a:lnTo>
                </a:path>
              </a:pathLst>
            </a:cu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4"/>
            <p:cNvSpPr>
              <a:spLocks/>
            </p:cNvSpPr>
            <p:nvPr/>
          </p:nvSpPr>
          <p:spPr bwMode="auto">
            <a:xfrm>
              <a:off x="2741" y="1830"/>
              <a:ext cx="2346" cy="1734"/>
            </a:xfrm>
            <a:custGeom>
              <a:avLst/>
              <a:gdLst>
                <a:gd name="T0" fmla="*/ 2346 w 2346"/>
                <a:gd name="T1" fmla="*/ 0 h 1734"/>
                <a:gd name="T2" fmla="*/ 2346 w 2346"/>
                <a:gd name="T3" fmla="*/ 1552 h 1734"/>
                <a:gd name="T4" fmla="*/ 0 w 2346"/>
                <a:gd name="T5" fmla="*/ 1552 h 1734"/>
                <a:gd name="T6" fmla="*/ 0 w 2346"/>
                <a:gd name="T7" fmla="*/ 1734 h 1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46" h="1734">
                  <a:moveTo>
                    <a:pt x="2346" y="0"/>
                  </a:moveTo>
                  <a:lnTo>
                    <a:pt x="2346" y="1552"/>
                  </a:lnTo>
                  <a:lnTo>
                    <a:pt x="0" y="1552"/>
                  </a:lnTo>
                  <a:lnTo>
                    <a:pt x="0" y="1734"/>
                  </a:lnTo>
                </a:path>
              </a:pathLst>
            </a:cu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45"/>
            <p:cNvSpPr>
              <a:spLocks/>
            </p:cNvSpPr>
            <p:nvPr/>
          </p:nvSpPr>
          <p:spPr bwMode="auto">
            <a:xfrm>
              <a:off x="2059" y="2395"/>
              <a:ext cx="682" cy="1169"/>
            </a:xfrm>
            <a:custGeom>
              <a:avLst/>
              <a:gdLst>
                <a:gd name="T0" fmla="*/ 0 w 682"/>
                <a:gd name="T1" fmla="*/ 0 h 1169"/>
                <a:gd name="T2" fmla="*/ 0 w 682"/>
                <a:gd name="T3" fmla="*/ 987 h 1169"/>
                <a:gd name="T4" fmla="*/ 682 w 682"/>
                <a:gd name="T5" fmla="*/ 987 h 1169"/>
                <a:gd name="T6" fmla="*/ 682 w 682"/>
                <a:gd name="T7" fmla="*/ 1169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2" h="1169">
                  <a:moveTo>
                    <a:pt x="0" y="0"/>
                  </a:moveTo>
                  <a:lnTo>
                    <a:pt x="0" y="987"/>
                  </a:lnTo>
                  <a:lnTo>
                    <a:pt x="682" y="987"/>
                  </a:lnTo>
                  <a:lnTo>
                    <a:pt x="682" y="1169"/>
                  </a:lnTo>
                </a:path>
              </a:pathLst>
            </a:cu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46"/>
            <p:cNvSpPr>
              <a:spLocks/>
            </p:cNvSpPr>
            <p:nvPr/>
          </p:nvSpPr>
          <p:spPr bwMode="auto">
            <a:xfrm>
              <a:off x="2741" y="2395"/>
              <a:ext cx="732" cy="1169"/>
            </a:xfrm>
            <a:custGeom>
              <a:avLst/>
              <a:gdLst>
                <a:gd name="T0" fmla="*/ 732 w 732"/>
                <a:gd name="T1" fmla="*/ 0 h 1169"/>
                <a:gd name="T2" fmla="*/ 732 w 732"/>
                <a:gd name="T3" fmla="*/ 987 h 1169"/>
                <a:gd name="T4" fmla="*/ 0 w 732"/>
                <a:gd name="T5" fmla="*/ 987 h 1169"/>
                <a:gd name="T6" fmla="*/ 0 w 732"/>
                <a:gd name="T7" fmla="*/ 1169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32" h="1169">
                  <a:moveTo>
                    <a:pt x="732" y="0"/>
                  </a:moveTo>
                  <a:lnTo>
                    <a:pt x="732" y="987"/>
                  </a:lnTo>
                  <a:lnTo>
                    <a:pt x="0" y="987"/>
                  </a:lnTo>
                  <a:lnTo>
                    <a:pt x="0" y="1169"/>
                  </a:lnTo>
                </a:path>
              </a:pathLst>
            </a:custGeom>
            <a:noFill/>
            <a:ln w="1587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6765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" y="1828800"/>
            <a:ext cx="110282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 smtClean="0"/>
              <a:t>It is used whenever constant current is required regardless of source voltage.</a:t>
            </a:r>
          </a:p>
          <a:p>
            <a:pPr marL="342900" indent="-342900">
              <a:buFontTx/>
              <a:buChar char="-"/>
            </a:pP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Making a constant minimum load for power supply circuits.</a:t>
            </a:r>
          </a:p>
          <a:p>
            <a:pPr marL="342900" indent="-342900">
              <a:buFontTx/>
              <a:buChar char="-"/>
            </a:pP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Making multiple current sources copied from one source.</a:t>
            </a:r>
          </a:p>
          <a:p>
            <a:pPr marL="342900" indent="-342900">
              <a:buFontTx/>
              <a:buChar char="-"/>
            </a:pP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Current mirror makes a low impedance current source from a poor current source.</a:t>
            </a:r>
          </a:p>
          <a:p>
            <a:pPr marL="342900" indent="-342900">
              <a:buFontTx/>
              <a:buChar char="-"/>
            </a:pP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GB" sz="2400" dirty="0" smtClean="0"/>
              <a:t>Stabilize current against temperature change</a:t>
            </a:r>
            <a:r>
              <a:rPr lang="en-US" sz="2400" dirty="0" smtClean="0"/>
              <a:t> since the circuit </a:t>
            </a:r>
            <a:r>
              <a:rPr lang="en-US" sz="2400" smtClean="0"/>
              <a:t>changes voltage</a:t>
            </a:r>
            <a:r>
              <a:rPr lang="en-GB" sz="2400" smtClean="0"/>
              <a:t>.</a:t>
            </a:r>
            <a:endParaRPr lang="en-GB" sz="2400" dirty="0" smtClean="0"/>
          </a:p>
          <a:p>
            <a:pPr marL="342900" indent="-342900">
              <a:buFontTx/>
              <a:buChar char="-"/>
            </a:pPr>
            <a:endParaRPr lang="en-GB" sz="2400" dirty="0"/>
          </a:p>
          <a:p>
            <a:pPr marL="342900" indent="-342900">
              <a:buFontTx/>
              <a:buChar char="-"/>
            </a:pPr>
            <a:endParaRPr lang="en-GB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498764" y="374073"/>
            <a:ext cx="51828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Applications of current source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93744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318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VEGEteK - 006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VEGEteK - 006</dc:title>
  <dc:creator>Hossam Moghrabi</dc:creator>
  <cp:lastModifiedBy>Windows User</cp:lastModifiedBy>
  <cp:revision>49</cp:revision>
  <dcterms:created xsi:type="dcterms:W3CDTF">2017-02-27T20:09:11Z</dcterms:created>
  <dcterms:modified xsi:type="dcterms:W3CDTF">2017-03-11T13:35:15Z</dcterms:modified>
</cp:coreProperties>
</file>