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32" r:id="rId2"/>
    <p:sldMasterId id="2147483750" r:id="rId3"/>
    <p:sldMasterId id="2147483762" r:id="rId4"/>
    <p:sldMasterId id="2147483780" r:id="rId5"/>
    <p:sldMasterId id="2147483798" r:id="rId6"/>
    <p:sldMasterId id="2147483827" r:id="rId7"/>
  </p:sldMasterIdLst>
  <p:notesMasterIdLst>
    <p:notesMasterId r:id="rId87"/>
  </p:notesMasterIdLst>
  <p:sldIdLst>
    <p:sldId id="277" r:id="rId8"/>
    <p:sldId id="278" r:id="rId9"/>
    <p:sldId id="310" r:id="rId10"/>
    <p:sldId id="311" r:id="rId11"/>
    <p:sldId id="266" r:id="rId12"/>
    <p:sldId id="265" r:id="rId13"/>
    <p:sldId id="267" r:id="rId14"/>
    <p:sldId id="263" r:id="rId15"/>
    <p:sldId id="294" r:id="rId16"/>
    <p:sldId id="295" r:id="rId17"/>
    <p:sldId id="296" r:id="rId18"/>
    <p:sldId id="297" r:id="rId19"/>
    <p:sldId id="319" r:id="rId20"/>
    <p:sldId id="320" r:id="rId21"/>
    <p:sldId id="324" r:id="rId22"/>
    <p:sldId id="321" r:id="rId23"/>
    <p:sldId id="323" r:id="rId24"/>
    <p:sldId id="329" r:id="rId25"/>
    <p:sldId id="325" r:id="rId26"/>
    <p:sldId id="326" r:id="rId27"/>
    <p:sldId id="327" r:id="rId28"/>
    <p:sldId id="328" r:id="rId29"/>
    <p:sldId id="298" r:id="rId30"/>
    <p:sldId id="264" r:id="rId31"/>
    <p:sldId id="299" r:id="rId32"/>
    <p:sldId id="269" r:id="rId33"/>
    <p:sldId id="270" r:id="rId34"/>
    <p:sldId id="271" r:id="rId35"/>
    <p:sldId id="279" r:id="rId36"/>
    <p:sldId id="313" r:id="rId37"/>
    <p:sldId id="281" r:id="rId38"/>
    <p:sldId id="280" r:id="rId39"/>
    <p:sldId id="314" r:id="rId40"/>
    <p:sldId id="292" r:id="rId41"/>
    <p:sldId id="315" r:id="rId42"/>
    <p:sldId id="282" r:id="rId43"/>
    <p:sldId id="291" r:id="rId44"/>
    <p:sldId id="287" r:id="rId45"/>
    <p:sldId id="290" r:id="rId46"/>
    <p:sldId id="288" r:id="rId47"/>
    <p:sldId id="289" r:id="rId48"/>
    <p:sldId id="283" r:id="rId49"/>
    <p:sldId id="284" r:id="rId50"/>
    <p:sldId id="293" r:id="rId51"/>
    <p:sldId id="285" r:id="rId52"/>
    <p:sldId id="286" r:id="rId53"/>
    <p:sldId id="256" r:id="rId54"/>
    <p:sldId id="257" r:id="rId55"/>
    <p:sldId id="262" r:id="rId56"/>
    <p:sldId id="312" r:id="rId57"/>
    <p:sldId id="316" r:id="rId58"/>
    <p:sldId id="260" r:id="rId59"/>
    <p:sldId id="258" r:id="rId60"/>
    <p:sldId id="261" r:id="rId61"/>
    <p:sldId id="331" r:id="rId62"/>
    <p:sldId id="332" r:id="rId63"/>
    <p:sldId id="333" r:id="rId64"/>
    <p:sldId id="334" r:id="rId65"/>
    <p:sldId id="336" r:id="rId66"/>
    <p:sldId id="335" r:id="rId67"/>
    <p:sldId id="337" r:id="rId68"/>
    <p:sldId id="338" r:id="rId69"/>
    <p:sldId id="339" r:id="rId70"/>
    <p:sldId id="340" r:id="rId71"/>
    <p:sldId id="341" r:id="rId72"/>
    <p:sldId id="330" r:id="rId73"/>
    <p:sldId id="317" r:id="rId74"/>
    <p:sldId id="318" r:id="rId75"/>
    <p:sldId id="259" r:id="rId76"/>
    <p:sldId id="300" r:id="rId77"/>
    <p:sldId id="301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42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seball and Basketball - Jessica" id="{46806FDD-8DB8-4267-AA8E-C7571B344997}">
          <p14:sldIdLst>
            <p14:sldId id="277"/>
            <p14:sldId id="278"/>
            <p14:sldId id="310"/>
            <p14:sldId id="311"/>
          </p14:sldIdLst>
        </p14:section>
        <p14:section name="Baseball" id="{A98541C5-5DBE-46D1-B4CE-F751C47191A0}">
          <p14:sldIdLst>
            <p14:sldId id="266"/>
            <p14:sldId id="265"/>
            <p14:sldId id="267"/>
            <p14:sldId id="263"/>
            <p14:sldId id="294"/>
            <p14:sldId id="295"/>
            <p14:sldId id="296"/>
            <p14:sldId id="297"/>
          </p14:sldIdLst>
        </p14:section>
        <p14:section name="Volleyball" id="{C154A8CE-88A8-408E-9FF9-727C95B7CDB0}">
          <p14:sldIdLst>
            <p14:sldId id="319"/>
            <p14:sldId id="320"/>
            <p14:sldId id="324"/>
            <p14:sldId id="321"/>
            <p14:sldId id="323"/>
            <p14:sldId id="329"/>
            <p14:sldId id="325"/>
            <p14:sldId id="326"/>
            <p14:sldId id="327"/>
            <p14:sldId id="328"/>
          </p14:sldIdLst>
        </p14:section>
        <p14:section name="Basketball" id="{3B5A654A-419B-4169-945A-598DE33DFE27}">
          <p14:sldIdLst>
            <p14:sldId id="298"/>
            <p14:sldId id="264"/>
            <p14:sldId id="299"/>
            <p14:sldId id="269"/>
            <p14:sldId id="270"/>
            <p14:sldId id="271"/>
          </p14:sldIdLst>
        </p14:section>
        <p14:section name="Football" id="{CFF5F625-41E9-42A2-BEBC-C50C5B2C48CD}">
          <p14:sldIdLst>
            <p14:sldId id="279"/>
            <p14:sldId id="313"/>
            <p14:sldId id="281"/>
            <p14:sldId id="280"/>
            <p14:sldId id="314"/>
            <p14:sldId id="292"/>
            <p14:sldId id="315"/>
            <p14:sldId id="282"/>
            <p14:sldId id="291"/>
            <p14:sldId id="287"/>
            <p14:sldId id="290"/>
            <p14:sldId id="288"/>
            <p14:sldId id="289"/>
            <p14:sldId id="283"/>
            <p14:sldId id="284"/>
            <p14:sldId id="293"/>
            <p14:sldId id="285"/>
            <p14:sldId id="286"/>
          </p14:sldIdLst>
        </p14:section>
        <p14:section name="Soccer" id="{81CAF76F-59C9-4AFA-8FC0-D2446A680D95}">
          <p14:sldIdLst>
            <p14:sldId id="256"/>
            <p14:sldId id="257"/>
            <p14:sldId id="262"/>
            <p14:sldId id="312"/>
            <p14:sldId id="316"/>
            <p14:sldId id="260"/>
            <p14:sldId id="258"/>
            <p14:sldId id="261"/>
            <p14:sldId id="331"/>
            <p14:sldId id="332"/>
            <p14:sldId id="333"/>
            <p14:sldId id="334"/>
            <p14:sldId id="336"/>
            <p14:sldId id="335"/>
            <p14:sldId id="337"/>
            <p14:sldId id="338"/>
            <p14:sldId id="339"/>
            <p14:sldId id="340"/>
            <p14:sldId id="341"/>
          </p14:sldIdLst>
        </p14:section>
        <p14:section name="Golf" id="{498508A5-DA63-490D-8E63-DA7736B93EA5}">
          <p14:sldIdLst>
            <p14:sldId id="330"/>
            <p14:sldId id="317"/>
          </p14:sldIdLst>
        </p14:section>
        <p14:section name="Dance" id="{3D34CF9D-5BEC-4D3D-9609-3FD50AF122DD}">
          <p14:sldIdLst>
            <p14:sldId id="318"/>
            <p14:sldId id="259"/>
            <p14:sldId id="300"/>
            <p14:sldId id="301"/>
            <p14:sldId id="303"/>
            <p14:sldId id="304"/>
            <p14:sldId id="305"/>
            <p14:sldId id="306"/>
            <p14:sldId id="307"/>
            <p14:sldId id="308"/>
            <p14:sldId id="309"/>
            <p14:sldId id="3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4BF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8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viewProps" Target="viewProp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4FB69-B3A0-4013-AE68-E6F200AA745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82CA0-48F8-46C2-B4AE-A11D45914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 Mode: able to continuously focus while AF button is pressed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3C8D1-F4CD-479E-AFD8-B6F0B69C9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43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Sidenote</a:t>
            </a:r>
            <a:r>
              <a:rPr lang="en-US" dirty="0"/>
              <a:t>: any picture I include in this presentation is to show anybody can take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3C8D1-F4CD-479E-AFD8-B6F0B69C9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36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the best with the gear you have, baseball is slow until it’s not, if you feel intimidated by manual mode use shutter priority mode/auto ISO and let the camera choose everything else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3C8D1-F4CD-479E-AFD8-B6F0B69C9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13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my camera I don’t go above ISO 6400, too noisy otherwise, full 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3C8D1-F4CD-479E-AFD8-B6F0B69C98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0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2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974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035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05930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505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56967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68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710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5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1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1860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4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40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0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65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76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22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73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9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5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08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77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9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67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33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37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0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03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6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84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0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63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7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47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54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647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72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682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44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12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939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78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849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072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624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789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384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9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19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24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704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08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967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14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57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53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0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2916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1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2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6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275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0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03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547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2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874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0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954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2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763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327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9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41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77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7919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47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223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69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47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17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474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240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655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407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77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66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4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800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907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298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192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553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33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8305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98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130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005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617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93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3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06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07B54-7DDE-489E-AEFF-1284B4A2BC61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B759ABD-CA0C-45C5-9BE3-60B4ED48C06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50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13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30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6CDB9-3824-435A-995E-D44A43A4514D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A549683-0E48-459B-881D-5C5E330B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5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F591-E867-485D-957E-99FA6BF4F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Sports Photography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7CDC6-771A-45AD-8F0C-F7DF8E5B1C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presentation by Jacob Thompson, Jessica Jones, and Lawton Hilliard</a:t>
            </a:r>
          </a:p>
        </p:txBody>
      </p:sp>
    </p:spTree>
    <p:extLst>
      <p:ext uri="{BB962C8B-B14F-4D97-AF65-F5344CB8AC3E}">
        <p14:creationId xmlns:p14="http://schemas.microsoft.com/office/powerpoint/2010/main" val="1610842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5DA38-D7FB-46B7-8DA0-D52A6435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28" y="1767020"/>
            <a:ext cx="9726321" cy="21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218869-ACF9-47DF-9FD2-F889E911A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19" y="283226"/>
            <a:ext cx="10379736" cy="1049235"/>
          </a:xfrm>
        </p:spPr>
        <p:txBody>
          <a:bodyPr/>
          <a:lstStyle/>
          <a:p>
            <a:r>
              <a:rPr lang="en-US" dirty="0"/>
              <a:t>Doug Kingsmore Stadium – Where you can 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ABA8A-E97F-446F-B44C-3A8579BB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248" y="861778"/>
            <a:ext cx="9134900" cy="51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1A968E-2354-4CF0-B1B2-4FCBF5AE2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767020"/>
            <a:ext cx="9726321" cy="21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49CD4A-5ECF-4F5C-B7A5-D48C7DDE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93301-6425-43E5-852F-DD1EF1C6FF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01781"/>
            <a:ext cx="3992526" cy="2661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BC05C-8EA5-4DF8-B3CA-FFBE0CACF7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17291"/>
            <a:ext cx="5033634" cy="2493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EFA485-EDA1-4579-9162-5032E21BA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46" y="496186"/>
            <a:ext cx="4805254" cy="3278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BD1A92-9633-46DE-BD39-088B7CCD72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46" y="3960628"/>
            <a:ext cx="4125600" cy="27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158F54-CBF7-4EFE-B04B-32EB3A27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767020"/>
            <a:ext cx="9726321" cy="21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F6E920-09FF-4D60-940B-816233D9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Moments/Wide Angle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87AE5-8882-4691-B5A5-8FECE8185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05" y="1400009"/>
            <a:ext cx="4274290" cy="284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66668-C56F-4916-89A0-E95E78DA3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52" y="295522"/>
            <a:ext cx="51435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DD193-2372-426A-92AB-A574BFE899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0" y="3724522"/>
            <a:ext cx="4109876" cy="297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5AF74B-779F-4CE6-93B2-8D10CC64CF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13" y="3794125"/>
            <a:ext cx="4544481" cy="30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24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25B3E4-5E96-445F-9810-03DF3ED652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Volleyball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94B1CB-D95B-44BB-A689-C85DD032B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2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61EA4-8444-4E0B-AA3B-9D9F3ACC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300" y="764373"/>
            <a:ext cx="9105900" cy="1293028"/>
          </a:xfrm>
        </p:spPr>
        <p:txBody>
          <a:bodyPr/>
          <a:lstStyle/>
          <a:p>
            <a:r>
              <a:rPr lang="en-US" dirty="0"/>
              <a:t>Volleyball – Where you can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B6DD5-1485-4886-A3AE-FDBB2DCBF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Pretty much anywhere that isn’t on the court</a:t>
            </a:r>
          </a:p>
          <a:p>
            <a:r>
              <a:rPr lang="en-US" dirty="0"/>
              <a:t>Try to keep your butt in the bleachers on the front row</a:t>
            </a:r>
          </a:p>
          <a:p>
            <a:r>
              <a:rPr lang="en-US" dirty="0"/>
              <a:t>A little more flexible during warmups</a:t>
            </a:r>
          </a:p>
        </p:txBody>
      </p:sp>
    </p:spTree>
    <p:extLst>
      <p:ext uri="{BB962C8B-B14F-4D97-AF65-F5344CB8AC3E}">
        <p14:creationId xmlns:p14="http://schemas.microsoft.com/office/powerpoint/2010/main" val="414077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15897-9C0D-490F-84B1-8C143B10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Volleyball -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B1D9-B043-47DA-AAAE-4BA983B10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dark.  Shutter speed 1/400 to 1/800, camera and ISO dependent</a:t>
            </a:r>
          </a:p>
          <a:p>
            <a:r>
              <a:rPr lang="en-US" dirty="0"/>
              <a:t>Aperture as low as possible</a:t>
            </a:r>
          </a:p>
          <a:p>
            <a:r>
              <a:rPr lang="en-US" dirty="0"/>
              <a:t>Recommended lens range is 18-70mm (on crop sensor)</a:t>
            </a:r>
          </a:p>
        </p:txBody>
      </p:sp>
    </p:spTree>
    <p:extLst>
      <p:ext uri="{BB962C8B-B14F-4D97-AF65-F5344CB8AC3E}">
        <p14:creationId xmlns:p14="http://schemas.microsoft.com/office/powerpoint/2010/main" val="1977012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6CC8A0-87D3-4A07-896A-BB6001A31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598982"/>
            <a:ext cx="8496300" cy="56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9BDF1-657A-44A9-8F96-208AA532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7000" cy="4314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CD865E-3D81-4811-A404-82A2EE17A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543175"/>
            <a:ext cx="6477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C7F4C2-BD6F-47AD-8AE4-8A6150101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22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A0C0B-2D9B-4698-A670-28E06D0D9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8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1DEC-83B2-4B06-BA2E-D2FDE845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-7199"/>
            <a:ext cx="8610600" cy="1293028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865F-0321-4892-8E6F-587C21122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Equipment</a:t>
            </a:r>
          </a:p>
          <a:p>
            <a:pPr lvl="1"/>
            <a:r>
              <a:rPr lang="en-US" sz="2400" dirty="0"/>
              <a:t>Camera with autofocus lens</a:t>
            </a:r>
          </a:p>
          <a:p>
            <a:pPr lvl="1"/>
            <a:r>
              <a:rPr lang="en-US" sz="2400" dirty="0"/>
              <a:t>Ideally a lens with reach &gt;100mm (sport dependent) </a:t>
            </a:r>
          </a:p>
          <a:p>
            <a:r>
              <a:rPr lang="en-US" sz="2400" dirty="0"/>
              <a:t>Vantage point</a:t>
            </a:r>
          </a:p>
          <a:p>
            <a:pPr lvl="1"/>
            <a:r>
              <a:rPr lang="en-US" sz="2200" dirty="0"/>
              <a:t>Be on the same level or lower than players</a:t>
            </a:r>
          </a:p>
          <a:p>
            <a:r>
              <a:rPr lang="en-US" sz="2400" dirty="0"/>
              <a:t>Background</a:t>
            </a:r>
          </a:p>
          <a:p>
            <a:pPr lvl="1"/>
            <a:r>
              <a:rPr lang="en-US" sz="2200" dirty="0"/>
              <a:t>Get a clean background if you can</a:t>
            </a:r>
          </a:p>
          <a:p>
            <a:r>
              <a:rPr lang="en-US" sz="2400" dirty="0"/>
              <a:t>Horizon – Make it level</a:t>
            </a:r>
          </a:p>
        </p:txBody>
      </p:sp>
      <p:pic>
        <p:nvPicPr>
          <p:cNvPr id="2050" name="Picture 2" descr="sports photography guide">
            <a:extLst>
              <a:ext uri="{FF2B5EF4-FFF2-40B4-BE49-F238E27FC236}">
                <a16:creationId xmlns:a16="http://schemas.microsoft.com/office/drawing/2014/main" id="{109B7C11-2429-4BD6-900D-52F32517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1143000"/>
            <a:ext cx="379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orts photography guide">
            <a:extLst>
              <a:ext uri="{FF2B5EF4-FFF2-40B4-BE49-F238E27FC236}">
                <a16:creationId xmlns:a16="http://schemas.microsoft.com/office/drawing/2014/main" id="{B6449433-7EF3-4909-9E69-405739DD3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7050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orts photography guide">
            <a:extLst>
              <a:ext uri="{FF2B5EF4-FFF2-40B4-BE49-F238E27FC236}">
                <a16:creationId xmlns:a16="http://schemas.microsoft.com/office/drawing/2014/main" id="{CA77B515-9C5D-4F3D-8174-3DE91A8F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2" y="2419350"/>
            <a:ext cx="571500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6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99B460-3C7C-4B67-A7F1-423665192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4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8D3312-9CD2-4063-BDF3-9021CCC4A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7ABBD-F609-4089-A304-ADB676AD6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187" y="0"/>
            <a:ext cx="457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2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769E6-1C73-483C-8E25-5B47EF945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F692D-3EE9-46E6-A6C0-D3D95535F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Basketball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46B95-7E88-43DB-8DBA-E2D312D1C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86" y="1431852"/>
            <a:ext cx="6725090" cy="44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0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E264A7-0084-4145-8893-5ACEA5D24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767020"/>
            <a:ext cx="9726321" cy="21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528D7-4B6E-44DC-AE1B-66B6A8D7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Basketball Lens/Settings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D229E-DAC1-411F-84AF-B1C60A0B4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928"/>
            <a:ext cx="10515600" cy="4968727"/>
          </a:xfrm>
        </p:spPr>
        <p:txBody>
          <a:bodyPr>
            <a:normAutofit/>
          </a:bodyPr>
          <a:lstStyle/>
          <a:p>
            <a:r>
              <a:rPr lang="en-US" dirty="0"/>
              <a:t>You are limited by indoor lighting, however the lighting at Littlejohn is one of the best</a:t>
            </a:r>
          </a:p>
          <a:p>
            <a:r>
              <a:rPr lang="en-US" dirty="0"/>
              <a:t>Full frame cameras handle “low-light” situations better</a:t>
            </a:r>
          </a:p>
          <a:p>
            <a:pPr lvl="1"/>
            <a:r>
              <a:rPr lang="en-US" dirty="0"/>
              <a:t>However crop sensor cameras are easily doable at Littlejohn</a:t>
            </a:r>
          </a:p>
          <a:p>
            <a:r>
              <a:rPr lang="en-US" dirty="0"/>
              <a:t>Bring a midrange (70-200mm or similar) lens and maybe a wide-angle too</a:t>
            </a:r>
          </a:p>
          <a:p>
            <a:r>
              <a:rPr lang="en-US" dirty="0"/>
              <a:t>A lens with a fast (f/2.8) aperture is optimal, however you can always do your best with the gear you have</a:t>
            </a:r>
          </a:p>
          <a:p>
            <a:r>
              <a:rPr lang="en-US" dirty="0"/>
              <a:t>Use the fastest frames-per-second setting on your camera for action</a:t>
            </a:r>
          </a:p>
          <a:p>
            <a:r>
              <a:rPr lang="en-US" dirty="0"/>
              <a:t>For action, I stay with 1/1250s, f/2.8, ISO 4000</a:t>
            </a:r>
          </a:p>
          <a:p>
            <a:pPr lvl="1"/>
            <a:r>
              <a:rPr lang="en-US" dirty="0"/>
              <a:t>Will vary by camera + lens combo</a:t>
            </a:r>
          </a:p>
        </p:txBody>
      </p:sp>
    </p:spTree>
    <p:extLst>
      <p:ext uri="{BB962C8B-B14F-4D97-AF65-F5344CB8AC3E}">
        <p14:creationId xmlns:p14="http://schemas.microsoft.com/office/powerpoint/2010/main" val="674406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B5FB-8BC0-4BD7-82A6-88C02994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Basketball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FB9D-656C-42E8-B674-32AA6180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Mobility is limited, might not always have the optimal spot</a:t>
            </a:r>
          </a:p>
          <a:p>
            <a:r>
              <a:rPr lang="en-US" dirty="0"/>
              <a:t>Women’s is a great way to get basketball experience</a:t>
            </a:r>
          </a:p>
          <a:p>
            <a:pPr lvl="1"/>
            <a:r>
              <a:rPr lang="en-US" dirty="0"/>
              <a:t>Not as fast-paced as men’s, less crowded on the ends of court</a:t>
            </a:r>
          </a:p>
          <a:p>
            <a:r>
              <a:rPr lang="en-US" dirty="0"/>
              <a:t>The ref will always find a way to block your shot</a:t>
            </a:r>
          </a:p>
          <a:p>
            <a:r>
              <a:rPr lang="en-US" dirty="0"/>
              <a:t>Don’t feel bad if you missed a good shot, there will always be more opportunities</a:t>
            </a:r>
          </a:p>
          <a:p>
            <a:r>
              <a:rPr lang="en-US" dirty="0"/>
              <a:t>Learn to follow the ball, take lots of burst shots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59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36F5-CD5B-4C5B-80CE-1915D8B8E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Littlejohn Coliseum – Where you can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1F49B-0077-426E-9236-74EA3E2DF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empty seat, or you can sit at the ends of the court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F972E-2F31-4083-95A1-41788015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309" y="2583464"/>
            <a:ext cx="5699382" cy="42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99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EDE19-E729-4D23-B9D3-8405A5B91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767020"/>
            <a:ext cx="9726321" cy="21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1D347-0066-4967-9F08-FF681FC3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5549B-2289-4C29-B07F-05E85681F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6" y="1778295"/>
            <a:ext cx="4952114" cy="3301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B7312-39A5-4CD2-8736-785642EC5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52" y="255182"/>
            <a:ext cx="5178942" cy="3452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92E1E-7B4E-41D9-90D7-F6AC4DA99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428999"/>
            <a:ext cx="4952114" cy="3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7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82FF0C-B82F-4850-ABC0-E5136E71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767020"/>
            <a:ext cx="9726321" cy="21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DFDD8-1B08-4DF5-B4F5-4431D16F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Moments/Wide Angle Examples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4B004-F1AD-4780-8CA9-B9EE8E712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76" y="1267102"/>
            <a:ext cx="4481624" cy="29877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C51EC5-35EC-493C-9672-99C0B7C6E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7" y="1435415"/>
            <a:ext cx="5635227" cy="3756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01E1B0-0AD5-4F14-AF77-D7CFC49BA9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277" y="3662953"/>
            <a:ext cx="4481624" cy="29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27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6A97F-949C-452D-B98E-E85002A1A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Football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E7A787-CCDC-4C84-BE31-DBDC4F72EB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5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0F65-CBEC-455F-BD31-A5BE0AFC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At the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5B17F-4B1C-4965-B148-77B3F5FAF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94560"/>
            <a:ext cx="5855153" cy="4024125"/>
          </a:xfrm>
        </p:spPr>
        <p:txBody>
          <a:bodyPr/>
          <a:lstStyle/>
          <a:p>
            <a:r>
              <a:rPr lang="en-US" dirty="0"/>
              <a:t>If you haven’t shot the sport/venue before, go talk to someone official-looking asking what you can/can’t do. </a:t>
            </a:r>
          </a:p>
          <a:p>
            <a:r>
              <a:rPr lang="en-US" dirty="0"/>
              <a:t>Framing</a:t>
            </a:r>
          </a:p>
          <a:p>
            <a:pPr lvl="1"/>
            <a:r>
              <a:rPr lang="en-US" dirty="0"/>
              <a:t>Give the player space to move into</a:t>
            </a:r>
          </a:p>
          <a:p>
            <a:pPr lvl="1"/>
            <a:r>
              <a:rPr lang="en-US" dirty="0"/>
              <a:t>Ball in the frame</a:t>
            </a:r>
          </a:p>
          <a:p>
            <a:pPr lvl="1"/>
            <a:r>
              <a:rPr lang="en-US" dirty="0"/>
              <a:t>Anticipate movement</a:t>
            </a:r>
          </a:p>
          <a:p>
            <a:pPr lvl="1"/>
            <a:r>
              <a:rPr lang="en-US" dirty="0"/>
              <a:t>Mix it up – some rule of thirds, some centered</a:t>
            </a:r>
          </a:p>
          <a:p>
            <a:r>
              <a:rPr lang="en-US" dirty="0"/>
              <a:t>Check pictures periodically</a:t>
            </a:r>
          </a:p>
          <a:p>
            <a:r>
              <a:rPr lang="en-US" dirty="0"/>
              <a:t>(Optional) Don’t show friends pics.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4EA4A-495F-4F9D-BC89-4A01626F5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53" y="2632610"/>
            <a:ext cx="6336847" cy="42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049D3-A2AC-4804-8A29-3F9BC72D9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Gear for football</a:t>
            </a:r>
          </a:p>
        </p:txBody>
      </p:sp>
      <p:pic>
        <p:nvPicPr>
          <p:cNvPr id="1026" name="Picture 2" descr="Image result for canon 400mm 2.8">
            <a:extLst>
              <a:ext uri="{FF2B5EF4-FFF2-40B4-BE49-F238E27FC236}">
                <a16:creationId xmlns:a16="http://schemas.microsoft.com/office/drawing/2014/main" id="{E7D356F5-BC59-4D51-85CB-62753C97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693" y="1654261"/>
            <a:ext cx="1023551" cy="102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non 70-200 f2.8">
            <a:extLst>
              <a:ext uri="{FF2B5EF4-FFF2-40B4-BE49-F238E27FC236}">
                <a16:creationId xmlns:a16="http://schemas.microsoft.com/office/drawing/2014/main" id="{9B27AA05-4663-4503-93D7-B7F8CAD4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86" y="2274671"/>
            <a:ext cx="956935" cy="9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tamron 18-400">
            <a:extLst>
              <a:ext uri="{FF2B5EF4-FFF2-40B4-BE49-F238E27FC236}">
                <a16:creationId xmlns:a16="http://schemas.microsoft.com/office/drawing/2014/main" id="{E7FDE5E7-D93D-4206-BE03-57D7558C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80" y="1905872"/>
            <a:ext cx="1096820" cy="109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sigma 50-500">
            <a:extLst>
              <a:ext uri="{FF2B5EF4-FFF2-40B4-BE49-F238E27FC236}">
                <a16:creationId xmlns:a16="http://schemas.microsoft.com/office/drawing/2014/main" id="{73E004A6-326A-4CD3-AC57-B6147E0A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388" y="1870549"/>
            <a:ext cx="1245973" cy="124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anon 75-300">
            <a:extLst>
              <a:ext uri="{FF2B5EF4-FFF2-40B4-BE49-F238E27FC236}">
                <a16:creationId xmlns:a16="http://schemas.microsoft.com/office/drawing/2014/main" id="{39043DF2-1A91-4CD7-93CF-89A98128C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38" y="1847163"/>
            <a:ext cx="1245973" cy="83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nikon telephoto lens kit">
            <a:extLst>
              <a:ext uri="{FF2B5EF4-FFF2-40B4-BE49-F238E27FC236}">
                <a16:creationId xmlns:a16="http://schemas.microsoft.com/office/drawing/2014/main" id="{068E1D30-8D1D-4BD8-ACD8-A9D34DA27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014" y="2274670"/>
            <a:ext cx="1104456" cy="104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0453F-209D-48CF-91A8-FD798922F545}"/>
              </a:ext>
            </a:extLst>
          </p:cNvPr>
          <p:cNvSpPr txBox="1"/>
          <p:nvPr/>
        </p:nvSpPr>
        <p:spPr>
          <a:xfrm>
            <a:off x="1777670" y="3231605"/>
            <a:ext cx="859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    $$$       			       $$ 				  $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B3760-25F1-4CE9-B695-A08E7DD7DAD8}"/>
              </a:ext>
            </a:extLst>
          </p:cNvPr>
          <p:cNvSpPr txBox="1"/>
          <p:nvPr/>
        </p:nvSpPr>
        <p:spPr>
          <a:xfrm>
            <a:off x="1777670" y="3756454"/>
            <a:ext cx="4227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Lenses: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More expensive lenses will often have a wider aperture and will have stabilization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Kit lenses still work great if you know how to get the composition right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F409F-3516-485E-878D-72851BD7A80E}"/>
              </a:ext>
            </a:extLst>
          </p:cNvPr>
          <p:cNvSpPr txBox="1"/>
          <p:nvPr/>
        </p:nvSpPr>
        <p:spPr>
          <a:xfrm>
            <a:off x="6499654" y="3921211"/>
            <a:ext cx="4015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Other Gear: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Camera with a fast frame rate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Monopod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Filters (for day games)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You can rent good gear from the library</a:t>
            </a:r>
          </a:p>
        </p:txBody>
      </p:sp>
    </p:spTree>
    <p:extLst>
      <p:ext uri="{BB962C8B-B14F-4D97-AF65-F5344CB8AC3E}">
        <p14:creationId xmlns:p14="http://schemas.microsoft.com/office/powerpoint/2010/main" val="3713762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35FF-2755-48C0-90D1-165C79C0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62217"/>
            <a:ext cx="8610600" cy="1293028"/>
          </a:xfrm>
        </p:spPr>
        <p:txBody>
          <a:bodyPr/>
          <a:lstStyle/>
          <a:p>
            <a:r>
              <a:rPr lang="en-US" dirty="0"/>
              <a:t>Football 2-minute day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D5E3B-175E-4788-86CA-55A7415B9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100" y="2194560"/>
            <a:ext cx="4279900" cy="4024125"/>
          </a:xfrm>
        </p:spPr>
        <p:txBody>
          <a:bodyPr/>
          <a:lstStyle/>
          <a:p>
            <a:r>
              <a:rPr lang="en-US" dirty="0"/>
              <a:t>K-2.5 Hours – Check in</a:t>
            </a:r>
          </a:p>
          <a:p>
            <a:r>
              <a:rPr lang="en-US" dirty="0"/>
              <a:t>K-1:45 hours – on field</a:t>
            </a:r>
          </a:p>
          <a:p>
            <a:r>
              <a:rPr lang="en-US" dirty="0"/>
              <a:t>K-1:30 – Band amphitheater performance</a:t>
            </a:r>
          </a:p>
          <a:p>
            <a:r>
              <a:rPr lang="en-US" dirty="0"/>
              <a:t>K-25 – Stand by student section / hill</a:t>
            </a:r>
          </a:p>
          <a:p>
            <a:r>
              <a:rPr lang="en-US" dirty="0"/>
              <a:t>Kickoff – Sideline Clemson is going towards</a:t>
            </a:r>
          </a:p>
          <a:p>
            <a:r>
              <a:rPr lang="en-US" dirty="0"/>
              <a:t>Halftime – in front of band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AB498-F96E-4C46-92A5-06A42BEB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964"/>
            <a:ext cx="7912100" cy="59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A2D0-F050-4173-B273-4ADF4AEBF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Football – Where you can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8F4F7-F855-42CE-B08B-2778BE77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791200" cy="4024125"/>
          </a:xfrm>
        </p:spPr>
        <p:txBody>
          <a:bodyPr/>
          <a:lstStyle/>
          <a:p>
            <a:r>
              <a:rPr lang="en-US" dirty="0"/>
              <a:t>Everywhere in yellow in this picture is fine</a:t>
            </a:r>
          </a:p>
          <a:p>
            <a:r>
              <a:rPr lang="en-US" dirty="0"/>
              <a:t>Don’t take pictures from behind the player area</a:t>
            </a:r>
          </a:p>
          <a:p>
            <a:pPr lvl="1"/>
            <a:r>
              <a:rPr lang="en-US" dirty="0"/>
              <a:t>You can walk behind them though</a:t>
            </a:r>
          </a:p>
          <a:p>
            <a:r>
              <a:rPr lang="en-US" dirty="0"/>
              <a:t>Stay out of the way of the TV cameras – they have priority</a:t>
            </a:r>
          </a:p>
          <a:p>
            <a:r>
              <a:rPr lang="en-US" dirty="0"/>
              <a:t>During halftime you can be in front of bands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21C7F-018A-48B1-9D59-105FF5A11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50" y="3429000"/>
            <a:ext cx="5327650" cy="31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27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4213-31E5-41FD-85FA-6044AEC9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you </a:t>
            </a:r>
            <a:r>
              <a:rPr lang="en-US" i="1" dirty="0"/>
              <a:t>should</a:t>
            </a:r>
            <a:r>
              <a:rPr lang="en-US" dirty="0"/>
              <a:t>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5939-F937-4853-8227-12961E249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635" y="1743336"/>
            <a:ext cx="8112911" cy="1013269"/>
          </a:xfrm>
        </p:spPr>
        <p:txBody>
          <a:bodyPr>
            <a:normAutofit/>
          </a:bodyPr>
          <a:lstStyle/>
          <a:p>
            <a:r>
              <a:rPr lang="en-US" dirty="0"/>
              <a:t>Pretty Simple for football. Be at the end zone the offense is driving towards and hope they get close</a:t>
            </a:r>
          </a:p>
        </p:txBody>
      </p:sp>
      <p:pic>
        <p:nvPicPr>
          <p:cNvPr id="2050" name="Picture 2" descr="astro420-1-2.jpg">
            <a:extLst>
              <a:ext uri="{FF2B5EF4-FFF2-40B4-BE49-F238E27FC236}">
                <a16:creationId xmlns:a16="http://schemas.microsoft.com/office/drawing/2014/main" id="{D0BCE5B5-96B3-46D6-A8E1-61EB18282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18137" r="29384" b="12806"/>
          <a:stretch/>
        </p:blipFill>
        <p:spPr bwMode="auto">
          <a:xfrm rot="16200000">
            <a:off x="4014691" y="2178096"/>
            <a:ext cx="4018802" cy="474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A7E69D-0811-4088-BA63-906C6DA017C4}"/>
              </a:ext>
            </a:extLst>
          </p:cNvPr>
          <p:cNvSpPr/>
          <p:nvPr/>
        </p:nvSpPr>
        <p:spPr>
          <a:xfrm>
            <a:off x="4374293" y="3805881"/>
            <a:ext cx="337751" cy="154871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D456C-03B7-4C2A-AA42-8560469A0441}"/>
              </a:ext>
            </a:extLst>
          </p:cNvPr>
          <p:cNvSpPr/>
          <p:nvPr/>
        </p:nvSpPr>
        <p:spPr>
          <a:xfrm>
            <a:off x="7385223" y="3777677"/>
            <a:ext cx="337751" cy="1548714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965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A2D0-F050-4173-B273-4ADF4AEB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406399"/>
            <a:ext cx="8610600" cy="1293028"/>
          </a:xfrm>
        </p:spPr>
        <p:txBody>
          <a:bodyPr/>
          <a:lstStyle/>
          <a:p>
            <a:r>
              <a:rPr lang="en-US" dirty="0"/>
              <a:t>Football – Camera Settings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6110799-3C4F-4B53-9899-E648EB1CE1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871230"/>
              </p:ext>
            </p:extLst>
          </p:nvPr>
        </p:nvGraphicFramePr>
        <p:xfrm>
          <a:off x="685800" y="1435101"/>
          <a:ext cx="10820400" cy="502920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792611989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9184663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31274957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Noon or 3:30pm game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Night game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28975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Shutter Speed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1/1000 and up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1/500+ for action,</a:t>
                      </a:r>
                    </a:p>
                    <a:p>
                      <a:pPr algn="ctr"/>
                      <a:r>
                        <a:rPr lang="en-US" sz="2000" dirty="0"/>
                        <a:t>1/200+ for crowd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31995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ISO (if not Auto)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Low (100-400)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Camera dependent.</a:t>
                      </a:r>
                    </a:p>
                    <a:p>
                      <a:pPr algn="ctr"/>
                      <a:r>
                        <a:rPr lang="en-US" sz="1800" dirty="0"/>
                        <a:t>1-2 steps below camera max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1570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White Balance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Daylight/Cloudy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…I forget…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38641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File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JPEG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JPEG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886837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Autofocus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Preference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74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261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AB13-636C-42DF-A5DF-B243B9809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67EC71-B189-4028-8344-BC083C8D7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74" y="1813392"/>
            <a:ext cx="2832004" cy="18878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252A6-914E-43C1-98E4-211479D3E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r="33168"/>
          <a:stretch/>
        </p:blipFill>
        <p:spPr>
          <a:xfrm>
            <a:off x="6096001" y="1720360"/>
            <a:ext cx="1433383" cy="2073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25B799-F046-4813-8B59-B9B0870516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74" y="4108034"/>
            <a:ext cx="2832004" cy="1888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969AA-21BD-45B4-BC1D-65EE722DAE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0" r="31019"/>
          <a:stretch/>
        </p:blipFill>
        <p:spPr>
          <a:xfrm>
            <a:off x="6079523" y="3865672"/>
            <a:ext cx="1449860" cy="23727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CC9C1D-1CAB-43EB-88C7-8F83F5506DF4}"/>
              </a:ext>
            </a:extLst>
          </p:cNvPr>
          <p:cNvSpPr txBox="1"/>
          <p:nvPr/>
        </p:nvSpPr>
        <p:spPr>
          <a:xfrm>
            <a:off x="1729946" y="1647569"/>
            <a:ext cx="3994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Keys for Composition: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Get the subject to take up as much of the frame as possible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Show what’s going 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Same composition rules that apply to all photography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Don’t be scared to crop in post so the subject fills up more of the frame</a:t>
            </a:r>
          </a:p>
        </p:txBody>
      </p:sp>
    </p:spTree>
    <p:extLst>
      <p:ext uri="{BB962C8B-B14F-4D97-AF65-F5344CB8AC3E}">
        <p14:creationId xmlns:p14="http://schemas.microsoft.com/office/powerpoint/2010/main" val="471563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07AC1-6FDC-468A-ADC5-4E9775E9D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-9808"/>
            <a:ext cx="10299700" cy="68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46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359B2C-0456-48A0-A3A8-A3FC2DC349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165"/>
            <a:ext cx="97536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4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84808-D2E3-4EA8-B606-3E13D3AA6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165"/>
            <a:ext cx="97536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3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F51EDE-2838-4CAE-9A7F-C25A9D175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165"/>
            <a:ext cx="97536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50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C850-E838-4987-864D-A3479BCE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23C6D-B031-47FB-9F59-476D176CA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Delete lots of pictures</a:t>
            </a:r>
          </a:p>
          <a:p>
            <a:r>
              <a:rPr lang="en-US" dirty="0"/>
              <a:t>Delete more pictures</a:t>
            </a:r>
          </a:p>
          <a:p>
            <a:r>
              <a:rPr lang="en-US" dirty="0"/>
              <a:t>Crop</a:t>
            </a:r>
          </a:p>
          <a:p>
            <a:r>
              <a:rPr lang="en-US" dirty="0"/>
              <a:t>Crop more</a:t>
            </a:r>
          </a:p>
          <a:p>
            <a:r>
              <a:rPr lang="en-US" dirty="0"/>
              <a:t>Find your style</a:t>
            </a:r>
          </a:p>
          <a:p>
            <a:pPr lvl="1"/>
            <a:r>
              <a:rPr lang="en-US" dirty="0"/>
              <a:t>I do high contrast, Chris Sloan does pseudo HDR</a:t>
            </a:r>
          </a:p>
        </p:txBody>
      </p:sp>
    </p:spTree>
    <p:extLst>
      <p:ext uri="{BB962C8B-B14F-4D97-AF65-F5344CB8AC3E}">
        <p14:creationId xmlns:p14="http://schemas.microsoft.com/office/powerpoint/2010/main" val="2549960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5B9E0-19DF-46EA-A847-532A6C595A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165"/>
            <a:ext cx="97536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094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6D796-E249-4CB7-B670-4A1CA9C50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165"/>
            <a:ext cx="9753600" cy="650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35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420A7-DE7D-4439-84FA-BA61ED52C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7165"/>
            <a:ext cx="9753600" cy="6503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07C71-CFEF-47EC-80CA-A5E8AE00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0" y="2882022"/>
            <a:ext cx="5969000" cy="39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1558C-CF36-41E9-B0D5-8E6698251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67100" cy="4933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22B28-EC44-46A9-9B47-A8480AF0A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21" y="0"/>
            <a:ext cx="457155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C12F84-E396-43A1-A567-C5B279CFC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34" y="0"/>
            <a:ext cx="328896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3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0B581-8070-4C5A-9C79-6516E87FE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EB89A-EA3D-4A55-843D-7E0A72862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7378700" cy="4919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E2AA6-C155-4B82-8F0E-22A21601AF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7543800" cy="502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52D030-99D7-4C16-B679-08BB141645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7543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9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077F3-2A5B-44A7-BCA2-C1050FC68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9050" cy="509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A832E-C32E-470F-A47C-F8CC94D72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59" y="0"/>
            <a:ext cx="457244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7FD26-C50F-414F-B506-9297044F7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9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8A269-ED78-421F-8EE1-EDF85A7DF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404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Soccer</a:t>
            </a:r>
          </a:p>
        </p:txBody>
      </p:sp>
    </p:spTree>
    <p:extLst>
      <p:ext uri="{BB962C8B-B14F-4D97-AF65-F5344CB8AC3E}">
        <p14:creationId xmlns:p14="http://schemas.microsoft.com/office/powerpoint/2010/main" val="2059154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554" y="270103"/>
            <a:ext cx="6377940" cy="1293028"/>
          </a:xfrm>
        </p:spPr>
        <p:txBody>
          <a:bodyPr/>
          <a:lstStyle/>
          <a:p>
            <a:r>
              <a:rPr lang="en-US" dirty="0"/>
              <a:t>Soccer:</a:t>
            </a:r>
            <a:br>
              <a:rPr lang="en-US" dirty="0"/>
            </a:br>
            <a:r>
              <a:rPr lang="en-US" sz="2800" dirty="0"/>
              <a:t>Camera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1885" y="2057401"/>
            <a:ext cx="4982656" cy="40690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Shutter speed:  </a:t>
            </a:r>
            <a:r>
              <a:rPr lang="en-US" sz="2400" b="1" dirty="0"/>
              <a:t>1/500</a:t>
            </a:r>
            <a:r>
              <a:rPr lang="en-US" dirty="0"/>
              <a:t> and </a:t>
            </a:r>
            <a:r>
              <a:rPr lang="en-US" b="1" dirty="0"/>
              <a:t>faster</a:t>
            </a:r>
            <a:r>
              <a:rPr lang="en-US" dirty="0"/>
              <a:t> preferred</a:t>
            </a:r>
          </a:p>
          <a:p>
            <a:pPr lvl="1"/>
            <a:r>
              <a:rPr lang="en-US" dirty="0"/>
              <a:t>Slower is okay for crowd shots</a:t>
            </a:r>
          </a:p>
          <a:p>
            <a:r>
              <a:rPr lang="en-US" dirty="0"/>
              <a:t>Aperture:  doesn’t matter</a:t>
            </a:r>
          </a:p>
          <a:p>
            <a:r>
              <a:rPr lang="en-US" dirty="0"/>
              <a:t>ISO:  </a:t>
            </a:r>
            <a:r>
              <a:rPr lang="en-US" b="1" dirty="0"/>
              <a:t>Auto</a:t>
            </a:r>
          </a:p>
          <a:p>
            <a:pPr lvl="1"/>
            <a:r>
              <a:rPr lang="en-US" dirty="0"/>
              <a:t>Depends on camera.</a:t>
            </a:r>
          </a:p>
          <a:p>
            <a:pPr lvl="1"/>
            <a:r>
              <a:rPr lang="en-US" dirty="0"/>
              <a:t>Keep below 1 step under ISO Max for your camera</a:t>
            </a:r>
          </a:p>
          <a:p>
            <a:r>
              <a:rPr lang="en-US" dirty="0" err="1"/>
              <a:t>Misc</a:t>
            </a:r>
            <a:r>
              <a:rPr lang="en-US" dirty="0"/>
              <a:t>:  Burst mode, autofocus servo</a:t>
            </a:r>
          </a:p>
          <a:p>
            <a:r>
              <a:rPr lang="en-US" dirty="0"/>
              <a:t>White Balance?</a:t>
            </a:r>
          </a:p>
          <a:p>
            <a:r>
              <a:rPr lang="en-US" dirty="0"/>
              <a:t>JPEG/RAW?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1" y="2057401"/>
            <a:ext cx="3264634" cy="2176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1" y="4432549"/>
            <a:ext cx="3264634" cy="2176848"/>
          </a:xfrm>
          <a:prstGeom prst="rect">
            <a:avLst/>
          </a:prstGeom>
        </p:spPr>
      </p:pic>
      <p:pic>
        <p:nvPicPr>
          <p:cNvPr id="1026" name="Picture 2" descr="Image result for camera is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0" t="28262" r="8888" b="16339"/>
          <a:stretch/>
        </p:blipFill>
        <p:spPr bwMode="auto">
          <a:xfrm>
            <a:off x="5255741" y="5338120"/>
            <a:ext cx="1369542" cy="13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938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Soccer - Lenses?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14500"/>
            <a:ext cx="10820400" cy="4504185"/>
          </a:xfrm>
        </p:spPr>
        <p:txBody>
          <a:bodyPr>
            <a:normAutofit/>
          </a:bodyPr>
          <a:lstStyle/>
          <a:p>
            <a:r>
              <a:rPr lang="en-US" sz="2400" dirty="0"/>
              <a:t>What you have!</a:t>
            </a:r>
          </a:p>
          <a:p>
            <a:r>
              <a:rPr lang="en-US" sz="2400" dirty="0"/>
              <a:t>For mid-day (bright) games:</a:t>
            </a:r>
          </a:p>
          <a:p>
            <a:pPr lvl="1"/>
            <a:r>
              <a:rPr lang="en-US" sz="2400" dirty="0"/>
              <a:t>Any 75-300mm lens</a:t>
            </a:r>
          </a:p>
          <a:p>
            <a:pPr lvl="1"/>
            <a:r>
              <a:rPr lang="en-US" sz="2400" dirty="0"/>
              <a:t>Any lens that zooms to about 150mm</a:t>
            </a:r>
          </a:p>
          <a:p>
            <a:pPr lvl="1"/>
            <a:r>
              <a:rPr lang="en-US" sz="2400" dirty="0"/>
              <a:t>Library rents Canon/Nikon 55-250, 18-135mm</a:t>
            </a:r>
          </a:p>
          <a:p>
            <a:pPr lvl="1"/>
            <a:r>
              <a:rPr lang="en-US" sz="2400" dirty="0"/>
              <a:t>Bright == aperture doesn’t matter</a:t>
            </a:r>
          </a:p>
          <a:p>
            <a:r>
              <a:rPr lang="en-US" sz="2400" dirty="0"/>
              <a:t>Night games</a:t>
            </a:r>
          </a:p>
          <a:p>
            <a:pPr lvl="1"/>
            <a:r>
              <a:rPr lang="en-US" sz="2400" dirty="0"/>
              <a:t>A faster lens (f/2.8 or f/1.8) will help.</a:t>
            </a:r>
          </a:p>
          <a:p>
            <a:pPr lvl="1"/>
            <a:r>
              <a:rPr lang="en-US" sz="2400" dirty="0"/>
              <a:t>Canon/Nikon 50mm f/1.8 ($100)</a:t>
            </a:r>
          </a:p>
          <a:p>
            <a:pPr lvl="1"/>
            <a:r>
              <a:rPr lang="en-US" sz="2400" dirty="0"/>
              <a:t>70-200mm f/2.8 (Expensive)</a:t>
            </a:r>
          </a:p>
          <a:p>
            <a:pPr lvl="1"/>
            <a:r>
              <a:rPr lang="en-US" sz="2400" dirty="0"/>
              <a:t>I have used Canon 75-300mm f/3.5-5.6 (was challenging)</a:t>
            </a:r>
          </a:p>
        </p:txBody>
      </p:sp>
    </p:spTree>
    <p:extLst>
      <p:ext uri="{BB962C8B-B14F-4D97-AF65-F5344CB8AC3E}">
        <p14:creationId xmlns:p14="http://schemas.microsoft.com/office/powerpoint/2010/main" val="242647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53FC-D479-4257-BAA8-B2E8605C73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Baseball and Basketball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69856-D2BF-4AF6-8237-492645DEDF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Jessica Jones</a:t>
            </a:r>
          </a:p>
        </p:txBody>
      </p:sp>
    </p:spTree>
    <p:extLst>
      <p:ext uri="{BB962C8B-B14F-4D97-AF65-F5344CB8AC3E}">
        <p14:creationId xmlns:p14="http://schemas.microsoft.com/office/powerpoint/2010/main" val="36963793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567BF-963E-4271-AC51-E2CC2186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7977" y="239245"/>
            <a:ext cx="8610600" cy="1293028"/>
          </a:xfrm>
        </p:spPr>
        <p:txBody>
          <a:bodyPr/>
          <a:lstStyle/>
          <a:p>
            <a:r>
              <a:rPr lang="en-US" dirty="0"/>
              <a:t>Soccer – where you can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CCB3B-5C1B-472E-839B-3F749FE1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1790" y="2194560"/>
            <a:ext cx="4320210" cy="4024125"/>
          </a:xfrm>
        </p:spPr>
        <p:txBody>
          <a:bodyPr/>
          <a:lstStyle/>
          <a:p>
            <a:r>
              <a:rPr lang="en-US" dirty="0"/>
              <a:t>Green generally good</a:t>
            </a:r>
          </a:p>
          <a:p>
            <a:r>
              <a:rPr lang="en-US" dirty="0"/>
              <a:t>Can change sides of the field when the ball is on the opposite end of the field</a:t>
            </a:r>
          </a:p>
          <a:p>
            <a:pPr lvl="1"/>
            <a:r>
              <a:rPr lang="en-US" dirty="0"/>
              <a:t>Don’t trip on cables</a:t>
            </a:r>
          </a:p>
          <a:p>
            <a:r>
              <a:rPr lang="en-US" dirty="0"/>
              <a:t>Don’t go in front of the player/coaches benches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A608C-62AD-4F9B-A7BB-F46607BC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257"/>
            <a:ext cx="7877869" cy="50727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B00129-DE17-4F28-AC0B-9541619C56B1}"/>
              </a:ext>
            </a:extLst>
          </p:cNvPr>
          <p:cNvSpPr/>
          <p:nvPr/>
        </p:nvSpPr>
        <p:spPr>
          <a:xfrm rot="1683813">
            <a:off x="5702299" y="3598588"/>
            <a:ext cx="190500" cy="3347915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C76B43-CE5B-4E84-BB62-96EB649D88BC}"/>
              </a:ext>
            </a:extLst>
          </p:cNvPr>
          <p:cNvSpPr/>
          <p:nvPr/>
        </p:nvSpPr>
        <p:spPr>
          <a:xfrm rot="6446186">
            <a:off x="4290597" y="5873082"/>
            <a:ext cx="190500" cy="1255604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87579-C7C1-47E7-A4F7-EED3E0785C55}"/>
              </a:ext>
            </a:extLst>
          </p:cNvPr>
          <p:cNvSpPr/>
          <p:nvPr/>
        </p:nvSpPr>
        <p:spPr>
          <a:xfrm rot="6446186">
            <a:off x="6173963" y="3261063"/>
            <a:ext cx="126450" cy="939512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EF13D9-B0C8-42C6-9911-E0544237526F}"/>
              </a:ext>
            </a:extLst>
          </p:cNvPr>
          <p:cNvSpPr/>
          <p:nvPr/>
        </p:nvSpPr>
        <p:spPr>
          <a:xfrm rot="6089407">
            <a:off x="3771992" y="2989515"/>
            <a:ext cx="126450" cy="518146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E58591-62E2-480E-BF5B-ECBFE0155A33}"/>
              </a:ext>
            </a:extLst>
          </p:cNvPr>
          <p:cNvSpPr/>
          <p:nvPr/>
        </p:nvSpPr>
        <p:spPr>
          <a:xfrm rot="6584785">
            <a:off x="1345899" y="5048615"/>
            <a:ext cx="126450" cy="755019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42618D-652E-4585-8E58-3553E356016A}"/>
              </a:ext>
            </a:extLst>
          </p:cNvPr>
          <p:cNvSpPr/>
          <p:nvPr/>
        </p:nvSpPr>
        <p:spPr>
          <a:xfrm rot="3073425">
            <a:off x="1267940" y="4658884"/>
            <a:ext cx="126450" cy="755019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FC011A-72C9-44A1-8F58-15FEF76FE37C}"/>
              </a:ext>
            </a:extLst>
          </p:cNvPr>
          <p:cNvSpPr/>
          <p:nvPr/>
        </p:nvSpPr>
        <p:spPr>
          <a:xfrm rot="2995255">
            <a:off x="3194752" y="3084269"/>
            <a:ext cx="126450" cy="665771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630CD-A0C8-453A-9C74-E273078C4CC9}"/>
              </a:ext>
            </a:extLst>
          </p:cNvPr>
          <p:cNvSpPr/>
          <p:nvPr/>
        </p:nvSpPr>
        <p:spPr>
          <a:xfrm rot="2995255">
            <a:off x="2724264" y="3560304"/>
            <a:ext cx="126450" cy="57453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65A97E-6BC0-4FCE-8D8A-CD3124D376E1}"/>
              </a:ext>
            </a:extLst>
          </p:cNvPr>
          <p:cNvSpPr/>
          <p:nvPr/>
        </p:nvSpPr>
        <p:spPr>
          <a:xfrm rot="2995255">
            <a:off x="1843634" y="4167193"/>
            <a:ext cx="126450" cy="774840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7EA6EA-352C-494F-9B43-FB4929F1AC12}"/>
              </a:ext>
            </a:extLst>
          </p:cNvPr>
          <p:cNvSpPr/>
          <p:nvPr/>
        </p:nvSpPr>
        <p:spPr>
          <a:xfrm rot="2995255">
            <a:off x="2326203" y="3941652"/>
            <a:ext cx="126450" cy="38224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96BFC6-FF25-4987-B284-576AF5CF78A9}"/>
              </a:ext>
            </a:extLst>
          </p:cNvPr>
          <p:cNvSpPr/>
          <p:nvPr/>
        </p:nvSpPr>
        <p:spPr>
          <a:xfrm rot="6501343">
            <a:off x="2662600" y="4949962"/>
            <a:ext cx="126450" cy="2059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43288-C0D7-4DD9-82CF-414D61D040DF}"/>
              </a:ext>
            </a:extLst>
          </p:cNvPr>
          <p:cNvSpPr/>
          <p:nvPr/>
        </p:nvSpPr>
        <p:spPr>
          <a:xfrm rot="6115913">
            <a:off x="4894426" y="2602886"/>
            <a:ext cx="126450" cy="166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A50AB5-F779-415E-A12B-BA2EB9B66F1B}"/>
              </a:ext>
            </a:extLst>
          </p:cNvPr>
          <p:cNvSpPr/>
          <p:nvPr/>
        </p:nvSpPr>
        <p:spPr>
          <a:xfrm rot="3418490">
            <a:off x="1504808" y="1971146"/>
            <a:ext cx="125564" cy="3347915"/>
          </a:xfrm>
          <a:prstGeom prst="rect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4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CEDF2-14E3-41B4-834A-645BEA3C7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Soccer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C9628-28F4-41AC-B967-251DE8CFD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Historic Riggs Photographers can walk almost all the way around the field-take advantage of it</a:t>
            </a:r>
          </a:p>
          <a:p>
            <a:r>
              <a:rPr lang="en-US" dirty="0"/>
              <a:t>Get close to the action but don’t get in the 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5F7C8-F86E-454D-B906-ED5CA37E0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984" y="3637054"/>
            <a:ext cx="3945924" cy="262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38C0E-D543-446A-A769-9279F64C9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9" y="3637404"/>
            <a:ext cx="3945925" cy="26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2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Soccer</a:t>
            </a:r>
            <a:br>
              <a:rPr lang="en-US" dirty="0"/>
            </a:br>
            <a:r>
              <a:rPr lang="en-US" sz="2400" dirty="0"/>
              <a:t>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4090" y="1741480"/>
            <a:ext cx="7322202" cy="1018197"/>
          </a:xfrm>
        </p:spPr>
        <p:txBody>
          <a:bodyPr/>
          <a:lstStyle/>
          <a:p>
            <a:r>
              <a:rPr lang="en-US" dirty="0"/>
              <a:t>Leading Space</a:t>
            </a:r>
          </a:p>
          <a:p>
            <a:pPr lvl="1"/>
            <a:r>
              <a:rPr lang="en-US" dirty="0"/>
              <a:t>Give the player somewhere to “move” into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46" y="2517281"/>
            <a:ext cx="6336847" cy="4225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46" y="2517281"/>
            <a:ext cx="6367849" cy="42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0" y="336005"/>
            <a:ext cx="6377940" cy="1293028"/>
          </a:xfrm>
        </p:spPr>
        <p:txBody>
          <a:bodyPr/>
          <a:lstStyle/>
          <a:p>
            <a:r>
              <a:rPr lang="en-US" dirty="0"/>
              <a:t>Soccer</a:t>
            </a:r>
            <a:br>
              <a:rPr lang="en-US" dirty="0"/>
            </a:br>
            <a:r>
              <a:rPr lang="en-US" sz="3200" dirty="0"/>
              <a:t>Find friends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2" y="1654537"/>
            <a:ext cx="3657600" cy="2438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2" y="4346274"/>
            <a:ext cx="3657600" cy="2438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96" y="1654538"/>
            <a:ext cx="3657600" cy="2438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96" y="4346274"/>
            <a:ext cx="3657600" cy="24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11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0" y="336005"/>
            <a:ext cx="6377940" cy="1293028"/>
          </a:xfrm>
        </p:spPr>
        <p:txBody>
          <a:bodyPr/>
          <a:lstStyle/>
          <a:p>
            <a:r>
              <a:rPr lang="en-US" dirty="0"/>
              <a:t>Soccer</a:t>
            </a:r>
            <a:br>
              <a:rPr lang="en-US" dirty="0"/>
            </a:br>
            <a:r>
              <a:rPr lang="en-US" sz="3200" dirty="0"/>
              <a:t>Find friends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90" y="1430514"/>
            <a:ext cx="3657600" cy="2436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06" y="1428938"/>
            <a:ext cx="3657600" cy="2438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90" y="4119926"/>
            <a:ext cx="36576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06" y="4119926"/>
            <a:ext cx="3657600" cy="24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71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20B8-0BF4-49D2-BA7F-9CBD06B38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Tennis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7AD442D-D2A0-41ED-AB6A-EA907861C1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Jacob Thompson</a:t>
            </a:r>
          </a:p>
        </p:txBody>
      </p:sp>
    </p:spTree>
    <p:extLst>
      <p:ext uri="{BB962C8B-B14F-4D97-AF65-F5344CB8AC3E}">
        <p14:creationId xmlns:p14="http://schemas.microsoft.com/office/powerpoint/2010/main" val="42328482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20B8-0BF4-49D2-BA7F-9CBD06B3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Tennis – Where you can 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C0485-5A48-46C3-A099-4A4DD006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73" y="1345782"/>
            <a:ext cx="8409029" cy="55122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5AE5380-F593-4B22-81BD-2A96A99BA4D5}"/>
              </a:ext>
            </a:extLst>
          </p:cNvPr>
          <p:cNvSpPr/>
          <p:nvPr/>
        </p:nvSpPr>
        <p:spPr>
          <a:xfrm rot="2037056">
            <a:off x="4460009" y="3981345"/>
            <a:ext cx="218972" cy="825710"/>
          </a:xfrm>
          <a:prstGeom prst="ellipse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21F43C-E9DA-4A9E-A5C0-95BC0A5167A7}"/>
              </a:ext>
            </a:extLst>
          </p:cNvPr>
          <p:cNvSpPr/>
          <p:nvPr/>
        </p:nvSpPr>
        <p:spPr>
          <a:xfrm rot="1456882">
            <a:off x="6160908" y="4324245"/>
            <a:ext cx="218972" cy="825710"/>
          </a:xfrm>
          <a:prstGeom prst="ellipse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0D3ED33-5984-4918-A004-5A969B306A2E}"/>
              </a:ext>
            </a:extLst>
          </p:cNvPr>
          <p:cNvSpPr/>
          <p:nvPr/>
        </p:nvSpPr>
        <p:spPr>
          <a:xfrm rot="2639483">
            <a:off x="3028683" y="3608275"/>
            <a:ext cx="218972" cy="825710"/>
          </a:xfrm>
          <a:prstGeom prst="ellipse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F1D7C1-AA3D-48EC-93A1-6216772DD5EF}"/>
              </a:ext>
            </a:extLst>
          </p:cNvPr>
          <p:cNvSpPr/>
          <p:nvPr/>
        </p:nvSpPr>
        <p:spPr>
          <a:xfrm rot="6412772">
            <a:off x="3302455" y="4785514"/>
            <a:ext cx="218972" cy="1681169"/>
          </a:xfrm>
          <a:prstGeom prst="ellipse">
            <a:avLst/>
          </a:prstGeom>
          <a:solidFill>
            <a:srgbClr val="4BFF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0BD1E6-BCBD-4D5B-BD21-0A1475B2065D}"/>
              </a:ext>
            </a:extLst>
          </p:cNvPr>
          <p:cNvSpPr/>
          <p:nvPr/>
        </p:nvSpPr>
        <p:spPr>
          <a:xfrm rot="5930801">
            <a:off x="4376422" y="3062494"/>
            <a:ext cx="218972" cy="1082670"/>
          </a:xfrm>
          <a:prstGeom prst="ellipse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380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Carl Ackerman</a:t>
            </a:r>
          </a:p>
        </p:txBody>
      </p:sp>
      <p:pic>
        <p:nvPicPr>
          <p:cNvPr id="6146" name="Picture 2" descr="Image may contain: 2 people, people smiling, people playing sports, tennis and outdoor">
            <a:extLst>
              <a:ext uri="{FF2B5EF4-FFF2-40B4-BE49-F238E27FC236}">
                <a16:creationId xmlns:a16="http://schemas.microsoft.com/office/drawing/2014/main" id="{CF83AB73-43E8-4812-A415-1B46AF85C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8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034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Carl Ackerman</a:t>
            </a:r>
          </a:p>
        </p:txBody>
      </p:sp>
      <p:pic>
        <p:nvPicPr>
          <p:cNvPr id="12290" name="Picture 2" descr="Image may contain: people playing sports and tennis">
            <a:extLst>
              <a:ext uri="{FF2B5EF4-FFF2-40B4-BE49-F238E27FC236}">
                <a16:creationId xmlns:a16="http://schemas.microsoft.com/office/drawing/2014/main" id="{A13869A3-2741-403B-8BEC-416C03FD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58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Carl Ackerman</a:t>
            </a:r>
          </a:p>
        </p:txBody>
      </p:sp>
      <p:pic>
        <p:nvPicPr>
          <p:cNvPr id="10242" name="Picture 2" descr="Image may contain: 1 person, playing a sport and outdoor">
            <a:extLst>
              <a:ext uri="{FF2B5EF4-FFF2-40B4-BE49-F238E27FC236}">
                <a16:creationId xmlns:a16="http://schemas.microsoft.com/office/drawing/2014/main" id="{C50DCC36-2D02-4FDD-9D36-07C563D2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6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2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F699-9D1E-41DE-A4B1-DF1417B1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Gear I use (for all sports)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EE17A-AA20-40C1-9C9D-66385C28A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use a Nikon D500 (crop sensor) camera with a Tamron 70-200mm f/2.8 G2</a:t>
            </a:r>
          </a:p>
          <a:p>
            <a:r>
              <a:rPr lang="en-US" dirty="0"/>
              <a:t>I also use a Nikon D7200 (crop sensor) camera with a </a:t>
            </a:r>
            <a:r>
              <a:rPr lang="en-US" dirty="0" err="1"/>
              <a:t>Nikkor</a:t>
            </a:r>
            <a:r>
              <a:rPr lang="en-US" dirty="0"/>
              <a:t> 17-55mm f/2.8</a:t>
            </a:r>
          </a:p>
          <a:p>
            <a:r>
              <a:rPr lang="en-US" dirty="0"/>
              <a:t>Yes, nicer gear makes things easier, but isn’t necessarily affordable or portable</a:t>
            </a:r>
          </a:p>
          <a:p>
            <a:r>
              <a:rPr lang="en-US" dirty="0"/>
              <a:t>I started out with a Nikon D3200 and a 55-300mm lens, utilized what I had</a:t>
            </a:r>
          </a:p>
          <a:p>
            <a:r>
              <a:rPr lang="en-US" dirty="0"/>
              <a:t>Autofocus mode: AF-C (Nikon) or AI-Servo (Canon)</a:t>
            </a:r>
          </a:p>
        </p:txBody>
      </p:sp>
    </p:spTree>
    <p:extLst>
      <p:ext uri="{BB962C8B-B14F-4D97-AF65-F5344CB8AC3E}">
        <p14:creationId xmlns:p14="http://schemas.microsoft.com/office/powerpoint/2010/main" val="2473763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Carl Ackerman</a:t>
            </a:r>
          </a:p>
        </p:txBody>
      </p:sp>
      <p:pic>
        <p:nvPicPr>
          <p:cNvPr id="11266" name="Picture 2" descr="Image may contain: one or more people, people playing sports, tennis, outdoor and text">
            <a:extLst>
              <a:ext uri="{FF2B5EF4-FFF2-40B4-BE49-F238E27FC236}">
                <a16:creationId xmlns:a16="http://schemas.microsoft.com/office/drawing/2014/main" id="{87A5C58C-490C-4F63-A4D2-F4AB0E48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769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Carl Ackerman</a:t>
            </a:r>
          </a:p>
        </p:txBody>
      </p:sp>
      <p:pic>
        <p:nvPicPr>
          <p:cNvPr id="9218" name="Picture 2" descr="Image may contain: 1 person, playing a sport and tennis">
            <a:extLst>
              <a:ext uri="{FF2B5EF4-FFF2-40B4-BE49-F238E27FC236}">
                <a16:creationId xmlns:a16="http://schemas.microsoft.com/office/drawing/2014/main" id="{B7E20D14-C53D-4246-A50C-EBD0BD4C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" y="723919"/>
            <a:ext cx="8596668" cy="613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31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Daniel Green</a:t>
            </a:r>
          </a:p>
        </p:txBody>
      </p:sp>
      <p:pic>
        <p:nvPicPr>
          <p:cNvPr id="8194" name="Picture 2" descr="Image may contain: 1 person, playing a sport, tennis and outdoor">
            <a:extLst>
              <a:ext uri="{FF2B5EF4-FFF2-40B4-BE49-F238E27FC236}">
                <a16:creationId xmlns:a16="http://schemas.microsoft.com/office/drawing/2014/main" id="{1AE72E99-7CA8-40B2-871A-1238F639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845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087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Daniel Green</a:t>
            </a:r>
          </a:p>
        </p:txBody>
      </p:sp>
      <p:pic>
        <p:nvPicPr>
          <p:cNvPr id="13314" name="Picture 2" descr="Image may contain: 1 person, playing a sport and tennis">
            <a:extLst>
              <a:ext uri="{FF2B5EF4-FFF2-40B4-BE49-F238E27FC236}">
                <a16:creationId xmlns:a16="http://schemas.microsoft.com/office/drawing/2014/main" id="{86BC405E-7EC8-440E-B7C4-BEF9A796C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400"/>
            <a:ext cx="4133168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age may contain: 1 person, playing a sport and outdoor">
            <a:extLst>
              <a:ext uri="{FF2B5EF4-FFF2-40B4-BE49-F238E27FC236}">
                <a16:creationId xmlns:a16="http://schemas.microsoft.com/office/drawing/2014/main" id="{6E9BAB12-8952-4D52-8E6D-7E9A4E351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81" y="0"/>
            <a:ext cx="4575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14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Jacob Thompson</a:t>
            </a:r>
          </a:p>
        </p:txBody>
      </p:sp>
      <p:pic>
        <p:nvPicPr>
          <p:cNvPr id="14338" name="Picture 2" descr="Image may contain: one or more people, people playing sports and people on stage">
            <a:extLst>
              <a:ext uri="{FF2B5EF4-FFF2-40B4-BE49-F238E27FC236}">
                <a16:creationId xmlns:a16="http://schemas.microsoft.com/office/drawing/2014/main" id="{21B5C95E-EEFF-41FE-A07A-AA8CB0D2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768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8C5D-2A1E-491E-9F59-202E6EC5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Examples by Jacob Thompson</a:t>
            </a:r>
          </a:p>
        </p:txBody>
      </p:sp>
      <p:pic>
        <p:nvPicPr>
          <p:cNvPr id="15362" name="Picture 2" descr="Image may contain: 1 person, on stage and tennis">
            <a:extLst>
              <a:ext uri="{FF2B5EF4-FFF2-40B4-BE49-F238E27FC236}">
                <a16:creationId xmlns:a16="http://schemas.microsoft.com/office/drawing/2014/main" id="{7EAA4964-9DBD-4DCE-A24E-EA842557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05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9C38E3-1B7D-4B73-9C97-91DFD99F82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D444A3-B972-48E9-9D16-FB548669DE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Lawton Hilliard</a:t>
            </a:r>
          </a:p>
        </p:txBody>
      </p:sp>
    </p:spTree>
    <p:extLst>
      <p:ext uri="{BB962C8B-B14F-4D97-AF65-F5344CB8AC3E}">
        <p14:creationId xmlns:p14="http://schemas.microsoft.com/office/powerpoint/2010/main" val="40318425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CE37-64D5-4D70-844C-1703B7C73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59118-409D-42B0-8EAE-BB87BF767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860" y="450567"/>
            <a:ext cx="8253079" cy="1314733"/>
          </a:xfrm>
        </p:spPr>
        <p:txBody>
          <a:bodyPr/>
          <a:lstStyle/>
          <a:p>
            <a:r>
              <a:rPr lang="en-US" dirty="0"/>
              <a:t>Not quite as popular as football but can be tricky</a:t>
            </a:r>
          </a:p>
          <a:p>
            <a:r>
              <a:rPr lang="en-US" dirty="0"/>
              <a:t>Similar to tennis, you have to be more considerate of the athletes (shoot after they make contact with the ball)</a:t>
            </a:r>
          </a:p>
          <a:p>
            <a:endParaRPr lang="en-US" dirty="0"/>
          </a:p>
        </p:txBody>
      </p:sp>
      <p:pic>
        <p:nvPicPr>
          <p:cNvPr id="3074" name="Picture 2" descr="Image result for adam scott masters photo">
            <a:extLst>
              <a:ext uri="{FF2B5EF4-FFF2-40B4-BE49-F238E27FC236}">
                <a16:creationId xmlns:a16="http://schemas.microsoft.com/office/drawing/2014/main" id="{CCCA5D52-5471-4AE9-849C-484F8B00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9" y="1827784"/>
            <a:ext cx="5337611" cy="26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iger woods tour championship 2018">
            <a:extLst>
              <a:ext uri="{FF2B5EF4-FFF2-40B4-BE49-F238E27FC236}">
                <a16:creationId xmlns:a16="http://schemas.microsoft.com/office/drawing/2014/main" id="{A4B068BC-3C9F-4B39-B918-3DDF7BFB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39" y="4509734"/>
            <a:ext cx="3809862" cy="212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lemson womens golf">
            <a:extLst>
              <a:ext uri="{FF2B5EF4-FFF2-40B4-BE49-F238E27FC236}">
                <a16:creationId xmlns:a16="http://schemas.microsoft.com/office/drawing/2014/main" id="{343B5D0A-3D34-4C01-A80F-A1649C6E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3035766"/>
            <a:ext cx="4496071" cy="299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17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148F0F-8BC2-4EF7-AD48-656841BD0B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Dance Photography</a:t>
            </a:r>
          </a:p>
        </p:txBody>
      </p:sp>
    </p:spTree>
    <p:extLst>
      <p:ext uri="{BB962C8B-B14F-4D97-AF65-F5344CB8AC3E}">
        <p14:creationId xmlns:p14="http://schemas.microsoft.com/office/powerpoint/2010/main" val="24489679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0" y="146535"/>
            <a:ext cx="6377940" cy="1293028"/>
          </a:xfrm>
        </p:spPr>
        <p:txBody>
          <a:bodyPr/>
          <a:lstStyle/>
          <a:p>
            <a:r>
              <a:rPr lang="en-US" dirty="0"/>
              <a:t>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8360" y="1123641"/>
            <a:ext cx="7955280" cy="1998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IT’S DARK.</a:t>
            </a:r>
          </a:p>
          <a:p>
            <a:r>
              <a:rPr lang="en-US" dirty="0"/>
              <a:t>Shutter speed:  1/500 preferred</a:t>
            </a:r>
          </a:p>
          <a:p>
            <a:pPr lvl="1"/>
            <a:r>
              <a:rPr lang="en-US" dirty="0"/>
              <a:t>1/250 is okay</a:t>
            </a:r>
          </a:p>
          <a:p>
            <a:pPr lvl="1"/>
            <a:r>
              <a:rPr lang="en-US" dirty="0"/>
              <a:t>1/100 sometimes best camera can achieve</a:t>
            </a:r>
          </a:p>
          <a:p>
            <a:pPr lvl="1"/>
            <a:r>
              <a:rPr lang="en-US" dirty="0"/>
              <a:t>Less than that to show motion</a:t>
            </a:r>
          </a:p>
          <a:p>
            <a:r>
              <a:rPr lang="en-US" dirty="0"/>
              <a:t>Have fun, be creative, try new things!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7" y="3536050"/>
            <a:ext cx="4621427" cy="3081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962" y="3536051"/>
            <a:ext cx="4621427" cy="3081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95" y="1123642"/>
            <a:ext cx="7801232" cy="52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B64C-6164-4C02-BE20-5B144ECA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could be you…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B09D7-E9E3-468D-9CEB-0AE1DAFFE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59" y="614031"/>
            <a:ext cx="2247900" cy="235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83337-F8BC-4E91-BF5A-A6088A68E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2" y="1651036"/>
            <a:ext cx="5486925" cy="3735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5B05C2-D799-4A06-A9E0-013A6D17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26" y="3307382"/>
            <a:ext cx="4833605" cy="309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670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EC47-FC89-41B6-BB0B-C18714BBA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647410"/>
            <a:ext cx="8610600" cy="1293028"/>
          </a:xfrm>
        </p:spPr>
        <p:txBody>
          <a:bodyPr/>
          <a:lstStyle/>
          <a:p>
            <a:r>
              <a:rPr lang="en-US" dirty="0"/>
              <a:t>Dance - Take lots of 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74416E-E5A2-4F61-BE12-77A539639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207" y="1837841"/>
            <a:ext cx="877960" cy="318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14062-BE8C-44BF-A525-49204841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4646"/>
            <a:ext cx="9803219" cy="5153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F95FE-8FDE-4F66-B145-8F1A7E8C3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206" y="2155943"/>
            <a:ext cx="1444753" cy="523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C13BE-A7FB-4702-996E-91330177A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206" y="2822912"/>
            <a:ext cx="2215697" cy="8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75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2DB74-565E-443F-BFEA-3356AFF8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Dance – Delete liberally!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33DF2-CA33-44C9-B144-67695CF8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22140"/>
          </a:xfrm>
        </p:spPr>
        <p:txBody>
          <a:bodyPr>
            <a:normAutofit/>
          </a:bodyPr>
          <a:lstStyle/>
          <a:p>
            <a:r>
              <a:rPr lang="en-US" sz="2400" dirty="0"/>
              <a:t>Dancers (and girls in general) care more about how their face/body looks in the picture than the framing/composition/sharpness/contrast/color</a:t>
            </a:r>
          </a:p>
          <a:p>
            <a:r>
              <a:rPr lang="en-US" sz="2400" dirty="0"/>
              <a:t>Things to watch out for include</a:t>
            </a:r>
          </a:p>
          <a:p>
            <a:pPr lvl="1"/>
            <a:r>
              <a:rPr lang="en-US" sz="2400" dirty="0"/>
              <a:t>Facial expressions</a:t>
            </a:r>
          </a:p>
          <a:p>
            <a:pPr lvl="2"/>
            <a:r>
              <a:rPr lang="en-US" sz="2000" dirty="0"/>
              <a:t>Closed eyes</a:t>
            </a:r>
          </a:p>
          <a:p>
            <a:pPr lvl="1"/>
            <a:r>
              <a:rPr lang="en-US" sz="2400" dirty="0"/>
              <a:t>Neck</a:t>
            </a:r>
          </a:p>
          <a:p>
            <a:pPr lvl="1"/>
            <a:r>
              <a:rPr lang="en-US" sz="2400" dirty="0"/>
              <a:t>Awkward arms/legs</a:t>
            </a:r>
          </a:p>
          <a:p>
            <a:pPr lvl="1"/>
            <a:r>
              <a:rPr lang="en-US" sz="2400" dirty="0"/>
              <a:t>Person in background with awkward stuff</a:t>
            </a:r>
          </a:p>
          <a:p>
            <a:pPr lvl="1"/>
            <a:r>
              <a:rPr lang="en-US" sz="2400" dirty="0"/>
              <a:t>Dancers not in sync</a:t>
            </a:r>
          </a:p>
          <a:p>
            <a:r>
              <a:rPr lang="en-US" sz="2400" dirty="0"/>
              <a:t>I delete 70%+ of original pictures</a:t>
            </a:r>
          </a:p>
        </p:txBody>
      </p:sp>
    </p:spTree>
    <p:extLst>
      <p:ext uri="{BB962C8B-B14F-4D97-AF65-F5344CB8AC3E}">
        <p14:creationId xmlns:p14="http://schemas.microsoft.com/office/powerpoint/2010/main" val="35933695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DD580-FA62-48FF-AFC1-707E585AC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345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998B6-AD45-4010-A540-622251D83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9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8D029-1F82-4C7B-8981-F050F946E4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153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0EEFB-1DE2-4C0B-A1A2-7A27852F2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471" y="0"/>
            <a:ext cx="457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27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BB6AA2-A552-480E-A523-1F250ADCD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618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33B0A-34DF-4F06-AA62-D2EA46C60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693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37BD73-4248-4BDA-9A03-DD9F826B2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75" y="0"/>
            <a:ext cx="1028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90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09E544-110C-4F25-B5AC-2521EAA58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218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AD2BC-7EE6-4ABF-89EE-564BEF27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2FE3F-FC18-457B-8918-F96EC886C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24" y="0"/>
            <a:ext cx="4575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DBF75-D733-4CD3-BA1F-FD088E360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00178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1A31-6D0C-44CC-9815-97572A0E6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Baseball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E8EC-60D8-41A4-832D-B3B5EDBF7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02" y="971055"/>
            <a:ext cx="7374539" cy="4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00A93-8AE6-43F9-B019-6200E7FB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97502"/>
            <a:ext cx="9603275" cy="1049235"/>
          </a:xfrm>
        </p:spPr>
        <p:txBody>
          <a:bodyPr/>
          <a:lstStyle/>
          <a:p>
            <a:r>
              <a:rPr lang="en-US" dirty="0"/>
              <a:t>Baseball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D50CE-DAB1-482B-BD5F-4209211B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8" y="1767020"/>
            <a:ext cx="9726321" cy="2191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DA8C3-6E7B-4E7C-9150-47DC9A58D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00" y="948583"/>
            <a:ext cx="9603275" cy="4794190"/>
          </a:xfrm>
        </p:spPr>
        <p:txBody>
          <a:bodyPr>
            <a:normAutofit/>
          </a:bodyPr>
          <a:lstStyle/>
          <a:p>
            <a:r>
              <a:rPr lang="en-US" sz="1800" dirty="0"/>
              <a:t>Ideal lenses</a:t>
            </a:r>
          </a:p>
          <a:p>
            <a:pPr lvl="1"/>
            <a:r>
              <a:rPr lang="en-US" sz="1600" dirty="0"/>
              <a:t>Some sort of telephoto (200mm+) for action shots and close-ups</a:t>
            </a:r>
          </a:p>
          <a:p>
            <a:pPr lvl="1"/>
            <a:r>
              <a:rPr lang="en-US" sz="1600" dirty="0"/>
              <a:t>A wide angle for stadium shots and team shots</a:t>
            </a:r>
          </a:p>
          <a:p>
            <a:r>
              <a:rPr lang="en-US" sz="1800" dirty="0"/>
              <a:t>The faster the shutter speed the better</a:t>
            </a:r>
          </a:p>
          <a:p>
            <a:pPr lvl="1"/>
            <a:r>
              <a:rPr lang="en-US" sz="1600" dirty="0"/>
              <a:t>1/4000s minimum if you want to freeze the ball</a:t>
            </a:r>
          </a:p>
          <a:p>
            <a:r>
              <a:rPr lang="en-US" sz="1800" dirty="0"/>
              <a:t>Use fastest frames-per-second setting to have a better chance of catching the ball in-frame</a:t>
            </a:r>
          </a:p>
          <a:p>
            <a:r>
              <a:rPr lang="en-US" sz="1800" dirty="0"/>
              <a:t>At night, find moments instead of action</a:t>
            </a:r>
          </a:p>
          <a:p>
            <a:pPr lvl="1"/>
            <a:r>
              <a:rPr lang="en-US" sz="1600" dirty="0"/>
              <a:t>Smiles, celebrating, crowd shots</a:t>
            </a:r>
          </a:p>
          <a:p>
            <a:r>
              <a:rPr lang="en-US" sz="1800" dirty="0"/>
              <a:t>Look for variety</a:t>
            </a:r>
          </a:p>
          <a:p>
            <a:pPr lvl="1"/>
            <a:r>
              <a:rPr lang="en-US" sz="1600" dirty="0"/>
              <a:t>Get elevated, go down to ground level, wide angle shots</a:t>
            </a:r>
          </a:p>
          <a:p>
            <a:r>
              <a:rPr lang="en-US" sz="1800" dirty="0"/>
              <a:t>Unless wide angle, crop tightly!</a:t>
            </a:r>
          </a:p>
        </p:txBody>
      </p:sp>
    </p:spTree>
    <p:extLst>
      <p:ext uri="{BB962C8B-B14F-4D97-AF65-F5344CB8AC3E}">
        <p14:creationId xmlns:p14="http://schemas.microsoft.com/office/powerpoint/2010/main" val="252011071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5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6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Words>1399</Words>
  <Application>Microsoft Office PowerPoint</Application>
  <PresentationFormat>Widescreen</PresentationFormat>
  <Paragraphs>222</Paragraphs>
  <Slides>79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79</vt:i4>
      </vt:variant>
    </vt:vector>
  </HeadingPairs>
  <TitlesOfParts>
    <vt:vector size="96" baseType="lpstr">
      <vt:lpstr>Arial</vt:lpstr>
      <vt:lpstr>Bookman Old Style</vt:lpstr>
      <vt:lpstr>Calibri</vt:lpstr>
      <vt:lpstr>Century Gothic</vt:lpstr>
      <vt:lpstr>Gill Sans MT</vt:lpstr>
      <vt:lpstr>Rockwell</vt:lpstr>
      <vt:lpstr>Trebuchet MS</vt:lpstr>
      <vt:lpstr>Tw Cen MT</vt:lpstr>
      <vt:lpstr>Tw Cen MT Condensed</vt:lpstr>
      <vt:lpstr>Wingdings 3</vt:lpstr>
      <vt:lpstr>Vapor Trail</vt:lpstr>
      <vt:lpstr>Damask</vt:lpstr>
      <vt:lpstr>Gallery</vt:lpstr>
      <vt:lpstr>1_Vapor Trail</vt:lpstr>
      <vt:lpstr>2_Vapor Trail</vt:lpstr>
      <vt:lpstr>Integral</vt:lpstr>
      <vt:lpstr>Facet</vt:lpstr>
      <vt:lpstr>Sports Photography</vt:lpstr>
      <vt:lpstr>Introduction</vt:lpstr>
      <vt:lpstr>Introduction – At the game</vt:lpstr>
      <vt:lpstr>Introduction – Post-Processing</vt:lpstr>
      <vt:lpstr>Baseball and Basketball</vt:lpstr>
      <vt:lpstr>Gear I use (for all sports)</vt:lpstr>
      <vt:lpstr>This could be you…</vt:lpstr>
      <vt:lpstr>Baseball</vt:lpstr>
      <vt:lpstr>Baseball Techniques</vt:lpstr>
      <vt:lpstr>Doug Kingsmore Stadium – Where you can go</vt:lpstr>
      <vt:lpstr>Action Examples</vt:lpstr>
      <vt:lpstr>Moments/Wide Angle</vt:lpstr>
      <vt:lpstr>Volleyball</vt:lpstr>
      <vt:lpstr>Volleyball – Where you can go</vt:lpstr>
      <vt:lpstr>Volleyball -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Basketball</vt:lpstr>
      <vt:lpstr>Basketball Lens/Settings</vt:lpstr>
      <vt:lpstr>Basketball Techniques</vt:lpstr>
      <vt:lpstr>Littlejohn Coliseum – Where you can go</vt:lpstr>
      <vt:lpstr>Action Examples</vt:lpstr>
      <vt:lpstr>Moments/Wide Angle Examples</vt:lpstr>
      <vt:lpstr>Football</vt:lpstr>
      <vt:lpstr>Gear for football</vt:lpstr>
      <vt:lpstr>Football 2-minute day overview</vt:lpstr>
      <vt:lpstr>Football – Where you can go</vt:lpstr>
      <vt:lpstr>Where you should be</vt:lpstr>
      <vt:lpstr>Football – Camera Settings</vt:lpstr>
      <vt:lpstr>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Soccer</vt:lpstr>
      <vt:lpstr>Soccer: Camera settings</vt:lpstr>
      <vt:lpstr>Soccer - Lenses?</vt:lpstr>
      <vt:lpstr>Soccer – where you can go</vt:lpstr>
      <vt:lpstr>Soccer Position</vt:lpstr>
      <vt:lpstr>Soccer Composition</vt:lpstr>
      <vt:lpstr>Soccer Find friends</vt:lpstr>
      <vt:lpstr>Soccer Find friends</vt:lpstr>
      <vt:lpstr>Tennis</vt:lpstr>
      <vt:lpstr>Tennis – Where you can be</vt:lpstr>
      <vt:lpstr>Examples by Carl Ackerman</vt:lpstr>
      <vt:lpstr>Examples by Carl Ackerman</vt:lpstr>
      <vt:lpstr>Examples by Carl Ackerman</vt:lpstr>
      <vt:lpstr>Examples by Carl Ackerman</vt:lpstr>
      <vt:lpstr>Examples by Carl Ackerman</vt:lpstr>
      <vt:lpstr>Examples by Daniel Green</vt:lpstr>
      <vt:lpstr>Examples by Daniel Green</vt:lpstr>
      <vt:lpstr>Examples by Jacob Thompson</vt:lpstr>
      <vt:lpstr>Examples by Jacob Thompson</vt:lpstr>
      <vt:lpstr>Golf</vt:lpstr>
      <vt:lpstr>Golf</vt:lpstr>
      <vt:lpstr>Dance Photography</vt:lpstr>
      <vt:lpstr>Dance</vt:lpstr>
      <vt:lpstr>Dance - Take lots of pictures</vt:lpstr>
      <vt:lpstr>Dance – Delete liberally!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End!</vt:lpstr>
    </vt:vector>
  </TitlesOfParts>
  <Company>Clemson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 photography</dc:title>
  <dc:creator>Jacob Thompson</dc:creator>
  <cp:lastModifiedBy>Jacob Thompson</cp:lastModifiedBy>
  <cp:revision>16</cp:revision>
  <dcterms:created xsi:type="dcterms:W3CDTF">2016-09-23T18:11:48Z</dcterms:created>
  <dcterms:modified xsi:type="dcterms:W3CDTF">2018-09-25T02:26:53Z</dcterms:modified>
</cp:coreProperties>
</file>