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0C39D-3DD2-453B-8364-A15895F4B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6B8D9B-395A-4588-9FC8-C0172DB29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082E3-DCCF-4D7D-857A-8814D0781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9487E-70DE-4BF3-A1BA-13A9F495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4C6AF-0E42-4517-86D8-6D5C55AA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AABE-1CFE-4C8E-B985-68B35FFE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CC4B4-7C92-480D-9FCE-CA4CE5BCD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E52DF-0036-4413-8996-856D17B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E12EE-80D9-49DE-8FED-9E7F700A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E68D3-DAB6-4F6C-89B8-BE8A4F95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0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D01DA-78DB-4F41-9773-02712C4E0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D1A03-E438-4D38-B7A3-C24861468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92630-B9E2-4B85-B63A-6A9CF477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72146-80FC-4A05-A6B3-BF1B91FCF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6A52-3CC9-45A3-B8C4-9658DCA82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7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8D5B0-B6BC-4A11-B3CC-10D0583D4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A497D-1AAA-4AE1-8592-983994370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79426-CD69-4D08-9D19-4196E8FE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89094-76BB-4CB7-8590-B11A6ED30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1796E-288C-4CA1-A274-A0F542C0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48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CA00-497C-4A7B-9B62-5724E2586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6DBC2-B660-4E13-836C-8862F91B7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1B769-F2E2-45D4-94FB-DDB290F88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08E70-3884-427C-936C-0BFD7800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A674-A1D1-430F-951A-46E19D50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9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C3936-49B1-48EE-AD9C-04DE09CED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FAFB-531D-479D-9B62-F23AE6BF3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394D6-92BA-4E57-B078-51187AE6D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2A822-0BC7-4F5C-8EFA-DF90E04F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DA3ED-0AB0-48FC-96AA-F18F7479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D2607-DC41-4A20-B97D-7B98DA5C1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6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5654-CCA5-45EF-9A06-52692A4FC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90B0A-4AD4-4309-BCD7-F805579A6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F6473-02E7-484F-9033-6ABFAD82D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ABEE1-A37D-4D13-98B2-8C6FC35E3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483B09-400A-4549-9B41-95C7C38C7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B86FD7-C77A-47B4-B696-A7FCBF5F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204BFD-BFAD-4AE0-8705-7F0F6E4B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B58AE7-638E-44D8-A7FF-50D5A9AF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7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9DE62-1171-4C6E-A1C2-F222151BC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BAD651-010A-4BE4-B57D-1729313C7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C7973-4B24-4800-A788-180964A4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3FB2C-9304-481A-A517-F2C263FC8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7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0F5A5C-ED1D-4270-AF86-B955FF71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10FE-00C2-4E55-8C0F-3FD70056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F5CDB-B109-47F2-9A45-6DFEBAC7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3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8F7CF-A626-4485-B4B7-7E918834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0A5A-3A2A-4547-8EB0-E45BE1B04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C140A-F557-4959-B54C-1B9B9EEB7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68431-CCB5-4807-AD33-E9EAA762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C3A91-FEE8-4916-B172-DA9C675B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9831C-52BF-4F29-8A23-03475A427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06C51-B9F2-416E-8FF2-37A77CB4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D00007-623E-42AD-B269-1380C28FC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C52DC-A838-470C-BAD1-C3260EF89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D84E2-CC3B-4605-BD10-F576F0AF8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3F3BF3-10FD-4D0F-8D72-B58B6C168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F3436-0144-40F0-A66B-A39F64E7E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05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1A8154-EBC3-4F47-93AD-D920A3807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214FF-03AD-49A5-830B-9C43486F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4EDE5-C63E-42C4-BA68-F23C8409E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33C7-950D-4322-86AB-C9609D91D69C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5C1E3-425D-4CAC-AA59-A1403028D5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0EEB0-57D3-4565-8DD7-0DD4E15F9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48C8-6338-4AC6-BDAE-4959E41C9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content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1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B4005EF-D2D9-42FF-ABD7-E194ADAA23CB}"/>
              </a:ext>
            </a:extLst>
          </p:cNvPr>
          <p:cNvSpPr/>
          <p:nvPr/>
        </p:nvSpPr>
        <p:spPr>
          <a:xfrm>
            <a:off x="2705878" y="2817845"/>
            <a:ext cx="2015412" cy="793102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BBBA7F-200C-4B3C-A71F-987B5FC27006}"/>
              </a:ext>
            </a:extLst>
          </p:cNvPr>
          <p:cNvSpPr/>
          <p:nvPr/>
        </p:nvSpPr>
        <p:spPr>
          <a:xfrm>
            <a:off x="5866878" y="2987438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8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RGB IMAGES	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An Image is a matrix of pixels</a:t>
            </a: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Each pixel contains 3 values (24 bits): red, green and blue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So the whole image is made of 3 different images for each color (components)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533FAA-DBEE-4BA7-A797-EBBEFE7171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853" y="1296954"/>
            <a:ext cx="3076575" cy="10763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9359194-5914-44D8-B50A-4D26484054A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32" r="3805"/>
          <a:stretch/>
        </p:blipFill>
        <p:spPr>
          <a:xfrm>
            <a:off x="2743178" y="3275598"/>
            <a:ext cx="6423398" cy="3174603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E6405AE-9D89-4C35-B9E8-EA8CDA4FDCD6}"/>
              </a:ext>
            </a:extLst>
          </p:cNvPr>
          <p:cNvSpPr/>
          <p:nvPr/>
        </p:nvSpPr>
        <p:spPr>
          <a:xfrm>
            <a:off x="1490821" y="1860086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5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EXTRACT THE BLUE COMPONENT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The image is a 3D array width*height*3:</a:t>
            </a:r>
          </a:p>
          <a:p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red component: data(:, :, 1)</a:t>
            </a:r>
          </a:p>
          <a:p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green component: data(:, :, 2)</a:t>
            </a:r>
          </a:p>
          <a:p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blue component: data(:, :, 3)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Why just doing </a:t>
            </a:r>
            <a:r>
              <a:rPr lang="en-US" sz="15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data(:, :, 3) </a:t>
            </a: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is not a good idea?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So it is better to subtract bright/white parts: </a:t>
            </a:r>
            <a:r>
              <a:rPr lang="en-US" sz="1500" dirty="0" err="1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imsubract</a:t>
            </a:r>
            <a:r>
              <a:rPr lang="en-US" sz="15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(data(:, :, 3), rgb2grey(data(:, :, :)))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41D98C1-E919-49E5-928F-2241EDB6A450}"/>
              </a:ext>
            </a:extLst>
          </p:cNvPr>
          <p:cNvSpPr/>
          <p:nvPr/>
        </p:nvSpPr>
        <p:spPr>
          <a:xfrm>
            <a:off x="1490821" y="1860086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3E3299-D3DE-49AD-8B14-E4123192EB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02" y="3290854"/>
            <a:ext cx="8888889" cy="2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226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MEDIAN FILTER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Pass a 3by3 mask over every pixel of the image and replace that pixel with the median.</a:t>
            </a: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Very good for noise removal and better than the Gaussian or Mexican hat filter at preserving edges.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PROCEDURE: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1B8B91E-B68A-4481-B398-4962C6377421}"/>
              </a:ext>
            </a:extLst>
          </p:cNvPr>
          <p:cNvSpPr/>
          <p:nvPr/>
        </p:nvSpPr>
        <p:spPr>
          <a:xfrm>
            <a:off x="1490821" y="2354609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CFBE258-9A4D-453E-9A8E-2086F98D8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695567"/>
              </p:ext>
            </p:extLst>
          </p:nvPr>
        </p:nvGraphicFramePr>
        <p:xfrm>
          <a:off x="3207977" y="3094306"/>
          <a:ext cx="3099516" cy="2653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788">
                  <a:extLst>
                    <a:ext uri="{9D8B030D-6E8A-4147-A177-3AD203B41FA5}">
                      <a16:colId xmlns:a16="http://schemas.microsoft.com/office/drawing/2014/main" val="337648346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884587224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196788045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0676309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192024408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726156423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505830910"/>
                    </a:ext>
                  </a:extLst>
                </a:gridCol>
              </a:tblGrid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31214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356045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78132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16266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51619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45893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21721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6E91832-83E4-459B-AD8C-F339AAB14199}"/>
              </a:ext>
            </a:extLst>
          </p:cNvPr>
          <p:cNvSpPr/>
          <p:nvPr/>
        </p:nvSpPr>
        <p:spPr>
          <a:xfrm>
            <a:off x="3677295" y="3508583"/>
            <a:ext cx="1295923" cy="1072749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ultiplication Sign 13">
            <a:extLst>
              <a:ext uri="{FF2B5EF4-FFF2-40B4-BE49-F238E27FC236}">
                <a16:creationId xmlns:a16="http://schemas.microsoft.com/office/drawing/2014/main" id="{CD1CA8B4-9D7E-4D28-8207-2BDF019393CD}"/>
              </a:ext>
            </a:extLst>
          </p:cNvPr>
          <p:cNvSpPr/>
          <p:nvPr/>
        </p:nvSpPr>
        <p:spPr>
          <a:xfrm>
            <a:off x="4152120" y="3890863"/>
            <a:ext cx="326571" cy="289249"/>
          </a:xfrm>
          <a:prstGeom prst="mathMultiply">
            <a:avLst/>
          </a:prstGeom>
          <a:solidFill>
            <a:schemeClr val="accent1">
              <a:alpha val="9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F83E03-242A-4C92-BC6F-57533607CBE5}"/>
              </a:ext>
            </a:extLst>
          </p:cNvPr>
          <p:cNvSpPr txBox="1"/>
          <p:nvPr/>
        </p:nvSpPr>
        <p:spPr>
          <a:xfrm>
            <a:off x="7119967" y="3511878"/>
            <a:ext cx="3310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For every pixel in the image, place the 3by3 mask centered on it</a:t>
            </a:r>
          </a:p>
        </p:txBody>
      </p:sp>
    </p:spTree>
    <p:extLst>
      <p:ext uri="{BB962C8B-B14F-4D97-AF65-F5344CB8AC3E}">
        <p14:creationId xmlns:p14="http://schemas.microsoft.com/office/powerpoint/2010/main" val="181055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MEDIAN FILTER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Pass a 3by3 mask over every pixel of the image and replace that pixel with the median.</a:t>
            </a: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Very good for noise removal and better than the Gaussian or Mexican hat filter at preserving edges.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PROCEDURE: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1B8B91E-B68A-4481-B398-4962C6377421}"/>
              </a:ext>
            </a:extLst>
          </p:cNvPr>
          <p:cNvSpPr/>
          <p:nvPr/>
        </p:nvSpPr>
        <p:spPr>
          <a:xfrm>
            <a:off x="1490821" y="2354609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CFBE258-9A4D-453E-9A8E-2086F98D8F87}"/>
              </a:ext>
            </a:extLst>
          </p:cNvPr>
          <p:cNvGraphicFramePr>
            <a:graphicFrameLocks noGrp="1"/>
          </p:cNvGraphicFramePr>
          <p:nvPr/>
        </p:nvGraphicFramePr>
        <p:xfrm>
          <a:off x="3207977" y="3094306"/>
          <a:ext cx="3099516" cy="2653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788">
                  <a:extLst>
                    <a:ext uri="{9D8B030D-6E8A-4147-A177-3AD203B41FA5}">
                      <a16:colId xmlns:a16="http://schemas.microsoft.com/office/drawing/2014/main" val="337648346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884587224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196788045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0676309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192024408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726156423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505830910"/>
                    </a:ext>
                  </a:extLst>
                </a:gridCol>
              </a:tblGrid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31214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356045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78132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16266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51619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45893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21721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6E91832-83E4-459B-AD8C-F339AAB14199}"/>
              </a:ext>
            </a:extLst>
          </p:cNvPr>
          <p:cNvSpPr/>
          <p:nvPr/>
        </p:nvSpPr>
        <p:spPr>
          <a:xfrm>
            <a:off x="3677295" y="3508583"/>
            <a:ext cx="1295923" cy="1072749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ultiplication Sign 13">
            <a:extLst>
              <a:ext uri="{FF2B5EF4-FFF2-40B4-BE49-F238E27FC236}">
                <a16:creationId xmlns:a16="http://schemas.microsoft.com/office/drawing/2014/main" id="{CD1CA8B4-9D7E-4D28-8207-2BDF019393CD}"/>
              </a:ext>
            </a:extLst>
          </p:cNvPr>
          <p:cNvSpPr/>
          <p:nvPr/>
        </p:nvSpPr>
        <p:spPr>
          <a:xfrm>
            <a:off x="4152120" y="3890863"/>
            <a:ext cx="326571" cy="289249"/>
          </a:xfrm>
          <a:prstGeom prst="mathMultiply">
            <a:avLst/>
          </a:prstGeom>
          <a:solidFill>
            <a:schemeClr val="accent1">
              <a:alpha val="9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AE4C4DF-7484-4C7E-AFFE-57C44F8EA6CE}"/>
              </a:ext>
            </a:extLst>
          </p:cNvPr>
          <p:cNvCxnSpPr>
            <a:cxnSpLocks/>
          </p:cNvCxnSpPr>
          <p:nvPr/>
        </p:nvCxnSpPr>
        <p:spPr>
          <a:xfrm>
            <a:off x="4953516" y="3699996"/>
            <a:ext cx="2071394" cy="45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38D0571-2CC3-41A0-9DF0-7690D922F410}"/>
              </a:ext>
            </a:extLst>
          </p:cNvPr>
          <p:cNvSpPr txBox="1"/>
          <p:nvPr/>
        </p:nvSpPr>
        <p:spPr>
          <a:xfrm>
            <a:off x="7119967" y="3511878"/>
            <a:ext cx="3310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1: take values: 5 3 6 9 0 7 5 1 2</a:t>
            </a:r>
          </a:p>
          <a:p>
            <a:r>
              <a:rPr lang="en-US" dirty="0"/>
              <a:t>2: order values: 0 1 2 3 5 5 6 7 9</a:t>
            </a:r>
          </a:p>
          <a:p>
            <a:r>
              <a:rPr lang="en-US" dirty="0"/>
              <a:t>3: take the middle one: 5</a:t>
            </a:r>
          </a:p>
        </p:txBody>
      </p:sp>
    </p:spTree>
    <p:extLst>
      <p:ext uri="{BB962C8B-B14F-4D97-AF65-F5344CB8AC3E}">
        <p14:creationId xmlns:p14="http://schemas.microsoft.com/office/powerpoint/2010/main" val="1253412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DCC453-E433-49BD-A111-C3433ED09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43" y="251926"/>
            <a:ext cx="2000477" cy="637280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9880DD0-9DD8-4553-886E-2684798B6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202" y="180567"/>
            <a:ext cx="8459598" cy="90161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MEDIAN FILTER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B043E5-0962-49C0-B665-E5875567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4202" y="1296954"/>
            <a:ext cx="8459598" cy="532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Pass a 3by3 mask over every pixel of the image and replace that pixel with the median.</a:t>
            </a: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Very good for noise removal and better than the Gaussian or Mexican hat filter at preserving edges.</a:t>
            </a: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n-US" sz="15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sz="1500" dirty="0">
                <a:latin typeface="Cambria Math" panose="02040503050406030204" pitchFamily="18" charset="0"/>
                <a:ea typeface="Cambria Math" panose="02040503050406030204" pitchFamily="18" charset="0"/>
              </a:rPr>
              <a:t>PROCEDURE: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5F8B182-8932-406E-9037-3EB01AF40FDB}"/>
              </a:ext>
            </a:extLst>
          </p:cNvPr>
          <p:cNvSpPr/>
          <p:nvPr/>
        </p:nvSpPr>
        <p:spPr>
          <a:xfrm>
            <a:off x="2901819" y="830423"/>
            <a:ext cx="7221894" cy="93306"/>
          </a:xfrm>
          <a:prstGeom prst="roundRect">
            <a:avLst/>
          </a:prstGeom>
          <a:gradFill flip="none" rotWithShape="1">
            <a:gsLst>
              <a:gs pos="47000">
                <a:srgbClr val="5F86CD"/>
              </a:gs>
              <a:gs pos="0">
                <a:schemeClr val="accent1">
                  <a:lumMod val="67000"/>
                </a:schemeClr>
              </a:gs>
              <a:gs pos="22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1B8B91E-B68A-4481-B398-4962C6377421}"/>
              </a:ext>
            </a:extLst>
          </p:cNvPr>
          <p:cNvSpPr/>
          <p:nvPr/>
        </p:nvSpPr>
        <p:spPr>
          <a:xfrm>
            <a:off x="1490821" y="2354609"/>
            <a:ext cx="785848" cy="45391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CFBE258-9A4D-453E-9A8E-2086F98D8F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428980"/>
              </p:ext>
            </p:extLst>
          </p:nvPr>
        </p:nvGraphicFramePr>
        <p:xfrm>
          <a:off x="3207977" y="3094306"/>
          <a:ext cx="3099516" cy="2653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788">
                  <a:extLst>
                    <a:ext uri="{9D8B030D-6E8A-4147-A177-3AD203B41FA5}">
                      <a16:colId xmlns:a16="http://schemas.microsoft.com/office/drawing/2014/main" val="337648346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884587224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196788045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06763097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192024408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3726156423"/>
                    </a:ext>
                  </a:extLst>
                </a:gridCol>
                <a:gridCol w="442788">
                  <a:extLst>
                    <a:ext uri="{9D8B030D-6E8A-4147-A177-3AD203B41FA5}">
                      <a16:colId xmlns:a16="http://schemas.microsoft.com/office/drawing/2014/main" val="1505830910"/>
                    </a:ext>
                  </a:extLst>
                </a:gridCol>
              </a:tblGrid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31214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356045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878132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162660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51619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45893"/>
                  </a:ext>
                </a:extLst>
              </a:tr>
              <a:tr h="37905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221721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AE4C4DF-7484-4C7E-AFFE-57C44F8EA6CE}"/>
              </a:ext>
            </a:extLst>
          </p:cNvPr>
          <p:cNvCxnSpPr>
            <a:cxnSpLocks/>
          </p:cNvCxnSpPr>
          <p:nvPr/>
        </p:nvCxnSpPr>
        <p:spPr>
          <a:xfrm flipV="1">
            <a:off x="4413380" y="3704524"/>
            <a:ext cx="2611530" cy="344962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38D0571-2CC3-41A0-9DF0-7690D922F410}"/>
              </a:ext>
            </a:extLst>
          </p:cNvPr>
          <p:cNvSpPr txBox="1"/>
          <p:nvPr/>
        </p:nvSpPr>
        <p:spPr>
          <a:xfrm>
            <a:off x="7119967" y="3511878"/>
            <a:ext cx="3310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4: replace it in the image</a:t>
            </a:r>
          </a:p>
        </p:txBody>
      </p:sp>
    </p:spTree>
    <p:extLst>
      <p:ext uri="{BB962C8B-B14F-4D97-AF65-F5344CB8AC3E}">
        <p14:creationId xmlns:p14="http://schemas.microsoft.com/office/powerpoint/2010/main" val="1106408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444</Words>
  <Application>Microsoft Office PowerPoint</Application>
  <PresentationFormat>Widescreen</PresentationFormat>
  <Paragraphs>196</Paragraphs>
  <Slides>7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Title</vt:lpstr>
      <vt:lpstr>PowerPoint Presentation</vt:lpstr>
      <vt:lpstr>RGB IMAGES </vt:lpstr>
      <vt:lpstr>EXTRACT THE BLUE COMPONENT</vt:lpstr>
      <vt:lpstr>MEDIAN FILTER</vt:lpstr>
      <vt:lpstr>MEDIAN FILTER</vt:lpstr>
      <vt:lpstr>MEDIAN FILTER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Matteo De Benedetti</dc:creator>
  <cp:lastModifiedBy>Matteo De Benedetti</cp:lastModifiedBy>
  <cp:revision>6</cp:revision>
  <dcterms:created xsi:type="dcterms:W3CDTF">2018-03-08T07:39:01Z</dcterms:created>
  <dcterms:modified xsi:type="dcterms:W3CDTF">2018-03-08T16:07:52Z</dcterms:modified>
</cp:coreProperties>
</file>