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0" r:id="rId16"/>
    <p:sldId id="269"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933F35-57FA-4524-B0D6-064A760B5E86}" v="10" dt="2019-03-07T02:52:46.5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32"/>
  </p:normalViewPr>
  <p:slideViewPr>
    <p:cSldViewPr snapToGrid="0">
      <p:cViewPr varScale="1">
        <p:scale>
          <a:sx n="106" d="100"/>
          <a:sy n="106" d="100"/>
        </p:scale>
        <p:origin x="768" y="1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E7AFAD-1EC3-417E-87D8-10A1FB052FB4}"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8408833B-580E-4289-8835-3B1831657608}">
      <dgm:prSet/>
      <dgm:spPr/>
      <dgm:t>
        <a:bodyPr/>
        <a:lstStyle/>
        <a:p>
          <a:r>
            <a:rPr lang="en-US"/>
            <a:t>A device that measures the proportion of oxygenated blood through blood vessels.</a:t>
          </a:r>
        </a:p>
      </dgm:t>
    </dgm:pt>
    <dgm:pt modelId="{7B37979C-BB29-45A4-AD5E-6335446C57BA}" type="parTrans" cxnId="{8B73F49E-F535-415D-BDA6-AFD98FE4BF64}">
      <dgm:prSet/>
      <dgm:spPr/>
      <dgm:t>
        <a:bodyPr/>
        <a:lstStyle/>
        <a:p>
          <a:endParaRPr lang="en-US"/>
        </a:p>
      </dgm:t>
    </dgm:pt>
    <dgm:pt modelId="{692EF9FB-E32A-4496-AAF8-6C5BF09453FE}" type="sibTrans" cxnId="{8B73F49E-F535-415D-BDA6-AFD98FE4BF64}">
      <dgm:prSet/>
      <dgm:spPr/>
      <dgm:t>
        <a:bodyPr/>
        <a:lstStyle/>
        <a:p>
          <a:endParaRPr lang="en-US"/>
        </a:p>
      </dgm:t>
    </dgm:pt>
    <dgm:pt modelId="{93A5CD49-198A-4553-A3CC-CC162E75D657}">
      <dgm:prSet/>
      <dgm:spPr/>
      <dgm:t>
        <a:bodyPr/>
        <a:lstStyle/>
        <a:p>
          <a:r>
            <a:rPr lang="en-US"/>
            <a:t>Something that you usually find in a doctors office.</a:t>
          </a:r>
        </a:p>
      </dgm:t>
    </dgm:pt>
    <dgm:pt modelId="{13079C90-5549-4421-848C-D3BBFAC25B5F}" type="parTrans" cxnId="{2B889882-5CE9-4761-A529-2FBA873EB0B8}">
      <dgm:prSet/>
      <dgm:spPr/>
      <dgm:t>
        <a:bodyPr/>
        <a:lstStyle/>
        <a:p>
          <a:endParaRPr lang="en-US"/>
        </a:p>
      </dgm:t>
    </dgm:pt>
    <dgm:pt modelId="{8ECC3438-46A6-4532-A162-77E5DBFD303F}" type="sibTrans" cxnId="{2B889882-5CE9-4761-A529-2FBA873EB0B8}">
      <dgm:prSet/>
      <dgm:spPr/>
      <dgm:t>
        <a:bodyPr/>
        <a:lstStyle/>
        <a:p>
          <a:endParaRPr lang="en-US"/>
        </a:p>
      </dgm:t>
    </dgm:pt>
    <dgm:pt modelId="{2A49EF2D-B72E-4C4B-A7BD-BD299DF80A1F}" type="pres">
      <dgm:prSet presAssocID="{6CE7AFAD-1EC3-417E-87D8-10A1FB052FB4}" presName="root" presStyleCnt="0">
        <dgm:presLayoutVars>
          <dgm:dir/>
          <dgm:resizeHandles val="exact"/>
        </dgm:presLayoutVars>
      </dgm:prSet>
      <dgm:spPr/>
    </dgm:pt>
    <dgm:pt modelId="{6052E566-5E14-4C76-9FD3-8DAC02B363E4}" type="pres">
      <dgm:prSet presAssocID="{8408833B-580E-4289-8835-3B1831657608}" presName="compNode" presStyleCnt="0"/>
      <dgm:spPr/>
    </dgm:pt>
    <dgm:pt modelId="{0EB1ED4D-888C-481F-BBCF-E2A448E4ABC3}" type="pres">
      <dgm:prSet presAssocID="{8408833B-580E-4289-8835-3B1831657608}" presName="bgRect" presStyleLbl="bgShp" presStyleIdx="0" presStyleCnt="2"/>
      <dgm:spPr/>
    </dgm:pt>
    <dgm:pt modelId="{75C8B969-7505-424C-B0B7-178AD07D0B2A}" type="pres">
      <dgm:prSet presAssocID="{8408833B-580E-4289-8835-3B183165760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V"/>
        </a:ext>
      </dgm:extLst>
    </dgm:pt>
    <dgm:pt modelId="{1C2823AB-9076-4A16-A02B-9D4D8B53CD8D}" type="pres">
      <dgm:prSet presAssocID="{8408833B-580E-4289-8835-3B1831657608}" presName="spaceRect" presStyleCnt="0"/>
      <dgm:spPr/>
    </dgm:pt>
    <dgm:pt modelId="{BE4BC39F-A288-4F5C-BE68-E6A5CF16C356}" type="pres">
      <dgm:prSet presAssocID="{8408833B-580E-4289-8835-3B1831657608}" presName="parTx" presStyleLbl="revTx" presStyleIdx="0" presStyleCnt="2">
        <dgm:presLayoutVars>
          <dgm:chMax val="0"/>
          <dgm:chPref val="0"/>
        </dgm:presLayoutVars>
      </dgm:prSet>
      <dgm:spPr/>
    </dgm:pt>
    <dgm:pt modelId="{089BBD4E-E725-4100-83D4-D736B0960F1C}" type="pres">
      <dgm:prSet presAssocID="{692EF9FB-E32A-4496-AAF8-6C5BF09453FE}" presName="sibTrans" presStyleCnt="0"/>
      <dgm:spPr/>
    </dgm:pt>
    <dgm:pt modelId="{23AFE709-221E-491D-8937-892D71960615}" type="pres">
      <dgm:prSet presAssocID="{93A5CD49-198A-4553-A3CC-CC162E75D657}" presName="compNode" presStyleCnt="0"/>
      <dgm:spPr/>
    </dgm:pt>
    <dgm:pt modelId="{D204BF65-C7F7-480C-89E6-81F01BCA8F5E}" type="pres">
      <dgm:prSet presAssocID="{93A5CD49-198A-4553-A3CC-CC162E75D657}" presName="bgRect" presStyleLbl="bgShp" presStyleIdx="1" presStyleCnt="2"/>
      <dgm:spPr/>
    </dgm:pt>
    <dgm:pt modelId="{9D4DDC63-7896-4F3E-838D-D5C51A57907E}" type="pres">
      <dgm:prSet presAssocID="{93A5CD49-198A-4553-A3CC-CC162E75D65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938EB4D7-E367-4BF8-921D-3491A8B1B8A4}" type="pres">
      <dgm:prSet presAssocID="{93A5CD49-198A-4553-A3CC-CC162E75D657}" presName="spaceRect" presStyleCnt="0"/>
      <dgm:spPr/>
    </dgm:pt>
    <dgm:pt modelId="{0B76AC19-1396-4094-BEC7-4BE39FBCF9A1}" type="pres">
      <dgm:prSet presAssocID="{93A5CD49-198A-4553-A3CC-CC162E75D657}" presName="parTx" presStyleLbl="revTx" presStyleIdx="1" presStyleCnt="2">
        <dgm:presLayoutVars>
          <dgm:chMax val="0"/>
          <dgm:chPref val="0"/>
        </dgm:presLayoutVars>
      </dgm:prSet>
      <dgm:spPr/>
    </dgm:pt>
  </dgm:ptLst>
  <dgm:cxnLst>
    <dgm:cxn modelId="{D2F98703-B254-4902-9F1E-EBA7E55E4F3F}" type="presOf" srcId="{93A5CD49-198A-4553-A3CC-CC162E75D657}" destId="{0B76AC19-1396-4094-BEC7-4BE39FBCF9A1}" srcOrd="0" destOrd="0" presId="urn:microsoft.com/office/officeart/2018/2/layout/IconVerticalSolidList"/>
    <dgm:cxn modelId="{2B889882-5CE9-4761-A529-2FBA873EB0B8}" srcId="{6CE7AFAD-1EC3-417E-87D8-10A1FB052FB4}" destId="{93A5CD49-198A-4553-A3CC-CC162E75D657}" srcOrd="1" destOrd="0" parTransId="{13079C90-5549-4421-848C-D3BBFAC25B5F}" sibTransId="{8ECC3438-46A6-4532-A162-77E5DBFD303F}"/>
    <dgm:cxn modelId="{5E89718F-3B8B-4C89-8CDC-CE6A37F395E6}" type="presOf" srcId="{8408833B-580E-4289-8835-3B1831657608}" destId="{BE4BC39F-A288-4F5C-BE68-E6A5CF16C356}" srcOrd="0" destOrd="0" presId="urn:microsoft.com/office/officeart/2018/2/layout/IconVerticalSolidList"/>
    <dgm:cxn modelId="{8B73F49E-F535-415D-BDA6-AFD98FE4BF64}" srcId="{6CE7AFAD-1EC3-417E-87D8-10A1FB052FB4}" destId="{8408833B-580E-4289-8835-3B1831657608}" srcOrd="0" destOrd="0" parTransId="{7B37979C-BB29-45A4-AD5E-6335446C57BA}" sibTransId="{692EF9FB-E32A-4496-AAF8-6C5BF09453FE}"/>
    <dgm:cxn modelId="{E71E17B1-12FF-4AE2-99D1-B0BB52795292}" type="presOf" srcId="{6CE7AFAD-1EC3-417E-87D8-10A1FB052FB4}" destId="{2A49EF2D-B72E-4C4B-A7BD-BD299DF80A1F}" srcOrd="0" destOrd="0" presId="urn:microsoft.com/office/officeart/2018/2/layout/IconVerticalSolidList"/>
    <dgm:cxn modelId="{28EFE717-A3C7-429E-AAE9-7088E0CD4449}" type="presParOf" srcId="{2A49EF2D-B72E-4C4B-A7BD-BD299DF80A1F}" destId="{6052E566-5E14-4C76-9FD3-8DAC02B363E4}" srcOrd="0" destOrd="0" presId="urn:microsoft.com/office/officeart/2018/2/layout/IconVerticalSolidList"/>
    <dgm:cxn modelId="{A1CF9FF7-B913-4CAD-9F00-DF06654349F8}" type="presParOf" srcId="{6052E566-5E14-4C76-9FD3-8DAC02B363E4}" destId="{0EB1ED4D-888C-481F-BBCF-E2A448E4ABC3}" srcOrd="0" destOrd="0" presId="urn:microsoft.com/office/officeart/2018/2/layout/IconVerticalSolidList"/>
    <dgm:cxn modelId="{FD83D99D-3FF4-4519-8F1E-D527EE6AC6B0}" type="presParOf" srcId="{6052E566-5E14-4C76-9FD3-8DAC02B363E4}" destId="{75C8B969-7505-424C-B0B7-178AD07D0B2A}" srcOrd="1" destOrd="0" presId="urn:microsoft.com/office/officeart/2018/2/layout/IconVerticalSolidList"/>
    <dgm:cxn modelId="{7CEBCFC2-FBB2-4359-8D08-EF3AA429412C}" type="presParOf" srcId="{6052E566-5E14-4C76-9FD3-8DAC02B363E4}" destId="{1C2823AB-9076-4A16-A02B-9D4D8B53CD8D}" srcOrd="2" destOrd="0" presId="urn:microsoft.com/office/officeart/2018/2/layout/IconVerticalSolidList"/>
    <dgm:cxn modelId="{BB33222A-52E1-448E-9760-810063B8CCDB}" type="presParOf" srcId="{6052E566-5E14-4C76-9FD3-8DAC02B363E4}" destId="{BE4BC39F-A288-4F5C-BE68-E6A5CF16C356}" srcOrd="3" destOrd="0" presId="urn:microsoft.com/office/officeart/2018/2/layout/IconVerticalSolidList"/>
    <dgm:cxn modelId="{967E3651-9F0A-43FE-9FC7-BC3512364BD0}" type="presParOf" srcId="{2A49EF2D-B72E-4C4B-A7BD-BD299DF80A1F}" destId="{089BBD4E-E725-4100-83D4-D736B0960F1C}" srcOrd="1" destOrd="0" presId="urn:microsoft.com/office/officeart/2018/2/layout/IconVerticalSolidList"/>
    <dgm:cxn modelId="{CF9E7F2F-2CC7-4E95-815D-DD1A63D76A1C}" type="presParOf" srcId="{2A49EF2D-B72E-4C4B-A7BD-BD299DF80A1F}" destId="{23AFE709-221E-491D-8937-892D71960615}" srcOrd="2" destOrd="0" presId="urn:microsoft.com/office/officeart/2018/2/layout/IconVerticalSolidList"/>
    <dgm:cxn modelId="{AEC02174-81F5-4794-BC1A-24D847A09BE5}" type="presParOf" srcId="{23AFE709-221E-491D-8937-892D71960615}" destId="{D204BF65-C7F7-480C-89E6-81F01BCA8F5E}" srcOrd="0" destOrd="0" presId="urn:microsoft.com/office/officeart/2018/2/layout/IconVerticalSolidList"/>
    <dgm:cxn modelId="{093D1C6F-6BEF-4787-A38D-9B4F4C06A873}" type="presParOf" srcId="{23AFE709-221E-491D-8937-892D71960615}" destId="{9D4DDC63-7896-4F3E-838D-D5C51A57907E}" srcOrd="1" destOrd="0" presId="urn:microsoft.com/office/officeart/2018/2/layout/IconVerticalSolidList"/>
    <dgm:cxn modelId="{2667B856-6742-4F39-A29C-A3A2DE6D13E1}" type="presParOf" srcId="{23AFE709-221E-491D-8937-892D71960615}" destId="{938EB4D7-E367-4BF8-921D-3491A8B1B8A4}" srcOrd="2" destOrd="0" presId="urn:microsoft.com/office/officeart/2018/2/layout/IconVerticalSolidList"/>
    <dgm:cxn modelId="{2534CEF2-8C4C-47E6-901D-D6C1C7BAF8A7}" type="presParOf" srcId="{23AFE709-221E-491D-8937-892D71960615}" destId="{0B76AC19-1396-4094-BEC7-4BE39FBCF9A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A842A6-3181-451E-B652-F1E1F7C43102}"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B2081B0B-3350-4F11-A433-B40DD82E15BF}">
      <dgm:prSet/>
      <dgm:spPr/>
      <dgm:t>
        <a:bodyPr/>
        <a:lstStyle/>
        <a:p>
          <a:r>
            <a:rPr lang="en-US"/>
            <a:t>Very Light – best for recovery</a:t>
          </a:r>
        </a:p>
      </dgm:t>
    </dgm:pt>
    <dgm:pt modelId="{65C9C252-3CA8-4CF5-B77F-33006FF2BB81}" type="parTrans" cxnId="{20076F45-5550-4685-A8CE-1201796A6502}">
      <dgm:prSet/>
      <dgm:spPr/>
      <dgm:t>
        <a:bodyPr/>
        <a:lstStyle/>
        <a:p>
          <a:endParaRPr lang="en-US"/>
        </a:p>
      </dgm:t>
    </dgm:pt>
    <dgm:pt modelId="{D81DE976-53F9-4B7B-81A1-EBB5AB01E865}" type="sibTrans" cxnId="{20076F45-5550-4685-A8CE-1201796A6502}">
      <dgm:prSet/>
      <dgm:spPr/>
      <dgm:t>
        <a:bodyPr/>
        <a:lstStyle/>
        <a:p>
          <a:endParaRPr lang="en-US"/>
        </a:p>
      </dgm:t>
    </dgm:pt>
    <dgm:pt modelId="{23162CDF-BBB1-4CAA-9D62-4DB44786C721}">
      <dgm:prSet/>
      <dgm:spPr/>
      <dgm:t>
        <a:bodyPr/>
        <a:lstStyle/>
        <a:p>
          <a:r>
            <a:rPr lang="en-US"/>
            <a:t>Light – Basic endurance and fat burning</a:t>
          </a:r>
        </a:p>
      </dgm:t>
    </dgm:pt>
    <dgm:pt modelId="{BC0CE8FC-B9D5-47DC-B16E-8B6D4AB2FB8B}" type="parTrans" cxnId="{453C06A5-2C5E-49EA-9B08-D70CA5097BBF}">
      <dgm:prSet/>
      <dgm:spPr/>
      <dgm:t>
        <a:bodyPr/>
        <a:lstStyle/>
        <a:p>
          <a:endParaRPr lang="en-US"/>
        </a:p>
      </dgm:t>
    </dgm:pt>
    <dgm:pt modelId="{D393190A-3E74-43F7-BD4B-9E5F1388EA27}" type="sibTrans" cxnId="{453C06A5-2C5E-49EA-9B08-D70CA5097BBF}">
      <dgm:prSet/>
      <dgm:spPr/>
      <dgm:t>
        <a:bodyPr/>
        <a:lstStyle/>
        <a:p>
          <a:endParaRPr lang="en-US"/>
        </a:p>
      </dgm:t>
    </dgm:pt>
    <dgm:pt modelId="{BDCB9C05-FBA7-4AFF-8DB1-BD6FFA92C340}">
      <dgm:prSet/>
      <dgm:spPr/>
      <dgm:t>
        <a:bodyPr/>
        <a:lstStyle/>
        <a:p>
          <a:r>
            <a:rPr lang="en-US"/>
            <a:t>Moderate – improves aerobic fitness</a:t>
          </a:r>
        </a:p>
      </dgm:t>
    </dgm:pt>
    <dgm:pt modelId="{23EDE4B2-39FF-4755-ACDD-13CEAF6B619E}" type="parTrans" cxnId="{E5002B81-72A5-4D0F-97A7-9EF37F8835AD}">
      <dgm:prSet/>
      <dgm:spPr/>
      <dgm:t>
        <a:bodyPr/>
        <a:lstStyle/>
        <a:p>
          <a:endParaRPr lang="en-US"/>
        </a:p>
      </dgm:t>
    </dgm:pt>
    <dgm:pt modelId="{04AC830B-7B76-43CD-BB32-5BF4D5A757E0}" type="sibTrans" cxnId="{E5002B81-72A5-4D0F-97A7-9EF37F8835AD}">
      <dgm:prSet/>
      <dgm:spPr/>
      <dgm:t>
        <a:bodyPr/>
        <a:lstStyle/>
        <a:p>
          <a:endParaRPr lang="en-US"/>
        </a:p>
      </dgm:t>
    </dgm:pt>
    <dgm:pt modelId="{F940000E-0084-42DD-B3D3-6B2536E410CA}">
      <dgm:prSet/>
      <dgm:spPr/>
      <dgm:t>
        <a:bodyPr/>
        <a:lstStyle/>
        <a:p>
          <a:r>
            <a:rPr lang="en-US"/>
            <a:t>Hard – increases performance for shorter durations</a:t>
          </a:r>
        </a:p>
      </dgm:t>
    </dgm:pt>
    <dgm:pt modelId="{C1FC8A62-64A3-4F58-A836-2AB06DDEA5C2}" type="parTrans" cxnId="{8F8FEFB5-9267-4F0D-901C-AB9CB2864729}">
      <dgm:prSet/>
      <dgm:spPr/>
      <dgm:t>
        <a:bodyPr/>
        <a:lstStyle/>
        <a:p>
          <a:endParaRPr lang="en-US"/>
        </a:p>
      </dgm:t>
    </dgm:pt>
    <dgm:pt modelId="{D3D945CB-CEEC-4C33-AFB1-B85E6BD2EB2D}" type="sibTrans" cxnId="{8F8FEFB5-9267-4F0D-901C-AB9CB2864729}">
      <dgm:prSet/>
      <dgm:spPr/>
      <dgm:t>
        <a:bodyPr/>
        <a:lstStyle/>
        <a:p>
          <a:endParaRPr lang="en-US"/>
        </a:p>
      </dgm:t>
    </dgm:pt>
    <dgm:pt modelId="{106AFA16-4572-488A-B9E5-6C5C3DCCC569}">
      <dgm:prSet/>
      <dgm:spPr/>
      <dgm:t>
        <a:bodyPr/>
        <a:lstStyle/>
        <a:p>
          <a:r>
            <a:rPr lang="en-US"/>
            <a:t>Maximum – helps athletes for speed</a:t>
          </a:r>
        </a:p>
      </dgm:t>
    </dgm:pt>
    <dgm:pt modelId="{C56B7DEC-B11C-4D8F-9928-D64B6ECF243F}" type="parTrans" cxnId="{0225F1E4-82AD-4A22-8820-F26A00FDB630}">
      <dgm:prSet/>
      <dgm:spPr/>
      <dgm:t>
        <a:bodyPr/>
        <a:lstStyle/>
        <a:p>
          <a:endParaRPr lang="en-US"/>
        </a:p>
      </dgm:t>
    </dgm:pt>
    <dgm:pt modelId="{AB0B59C2-FF3E-4143-A213-037C4EB69FD8}" type="sibTrans" cxnId="{0225F1E4-82AD-4A22-8820-F26A00FDB630}">
      <dgm:prSet/>
      <dgm:spPr/>
      <dgm:t>
        <a:bodyPr/>
        <a:lstStyle/>
        <a:p>
          <a:endParaRPr lang="en-US"/>
        </a:p>
      </dgm:t>
    </dgm:pt>
    <dgm:pt modelId="{C525BDC9-8B4B-47DD-8736-95CB0C4E6650}" type="pres">
      <dgm:prSet presAssocID="{B4A842A6-3181-451E-B652-F1E1F7C43102}" presName="root" presStyleCnt="0">
        <dgm:presLayoutVars>
          <dgm:dir/>
          <dgm:resizeHandles val="exact"/>
        </dgm:presLayoutVars>
      </dgm:prSet>
      <dgm:spPr/>
    </dgm:pt>
    <dgm:pt modelId="{37EA9E9B-0528-4C00-8EA1-F0CC8F7DB90E}" type="pres">
      <dgm:prSet presAssocID="{B2081B0B-3350-4F11-A433-B40DD82E15BF}" presName="compNode" presStyleCnt="0"/>
      <dgm:spPr/>
    </dgm:pt>
    <dgm:pt modelId="{4051B632-33F3-4D60-8215-7C46C616A1E8}" type="pres">
      <dgm:prSet presAssocID="{B2081B0B-3350-4F11-A433-B40DD82E15BF}" presName="bgRect" presStyleLbl="bgShp" presStyleIdx="0" presStyleCnt="5"/>
      <dgm:spPr/>
    </dgm:pt>
    <dgm:pt modelId="{DB6F37B1-9F56-4F72-834D-BADF30738849}" type="pres">
      <dgm:prSet presAssocID="{B2081B0B-3350-4F11-A433-B40DD82E15B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umbs Up Sign"/>
        </a:ext>
      </dgm:extLst>
    </dgm:pt>
    <dgm:pt modelId="{9BA9A1BF-EE10-44DB-8453-DF4E39724B6C}" type="pres">
      <dgm:prSet presAssocID="{B2081B0B-3350-4F11-A433-B40DD82E15BF}" presName="spaceRect" presStyleCnt="0"/>
      <dgm:spPr/>
    </dgm:pt>
    <dgm:pt modelId="{B27A05D7-6428-41AE-A8DF-1849BCC03230}" type="pres">
      <dgm:prSet presAssocID="{B2081B0B-3350-4F11-A433-B40DD82E15BF}" presName="parTx" presStyleLbl="revTx" presStyleIdx="0" presStyleCnt="5">
        <dgm:presLayoutVars>
          <dgm:chMax val="0"/>
          <dgm:chPref val="0"/>
        </dgm:presLayoutVars>
      </dgm:prSet>
      <dgm:spPr/>
    </dgm:pt>
    <dgm:pt modelId="{36AEA25A-2503-4070-ADD4-8E67CC686882}" type="pres">
      <dgm:prSet presAssocID="{D81DE976-53F9-4B7B-81A1-EBB5AB01E865}" presName="sibTrans" presStyleCnt="0"/>
      <dgm:spPr/>
    </dgm:pt>
    <dgm:pt modelId="{6192DBCC-21F5-4FFC-8CD7-2AC42A9A0C90}" type="pres">
      <dgm:prSet presAssocID="{23162CDF-BBB1-4CAA-9D62-4DB44786C721}" presName="compNode" presStyleCnt="0"/>
      <dgm:spPr/>
    </dgm:pt>
    <dgm:pt modelId="{24B196E0-4BF9-4FF2-8B62-F17C5B8CFD69}" type="pres">
      <dgm:prSet presAssocID="{23162CDF-BBB1-4CAA-9D62-4DB44786C721}" presName="bgRect" presStyleLbl="bgShp" presStyleIdx="1" presStyleCnt="5"/>
      <dgm:spPr/>
    </dgm:pt>
    <dgm:pt modelId="{6BDF4C60-8B09-48B8-A44F-CF72E7D24B1A}" type="pres">
      <dgm:prSet presAssocID="{23162CDF-BBB1-4CAA-9D62-4DB44786C72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
        </a:ext>
      </dgm:extLst>
    </dgm:pt>
    <dgm:pt modelId="{4200614F-2BCE-4BB1-9FA0-168C5216BA81}" type="pres">
      <dgm:prSet presAssocID="{23162CDF-BBB1-4CAA-9D62-4DB44786C721}" presName="spaceRect" presStyleCnt="0"/>
      <dgm:spPr/>
    </dgm:pt>
    <dgm:pt modelId="{63A7F887-52E7-447F-BF95-9CDCD43B1ABB}" type="pres">
      <dgm:prSet presAssocID="{23162CDF-BBB1-4CAA-9D62-4DB44786C721}" presName="parTx" presStyleLbl="revTx" presStyleIdx="1" presStyleCnt="5">
        <dgm:presLayoutVars>
          <dgm:chMax val="0"/>
          <dgm:chPref val="0"/>
        </dgm:presLayoutVars>
      </dgm:prSet>
      <dgm:spPr/>
    </dgm:pt>
    <dgm:pt modelId="{2613AB40-A27D-40A5-BD41-1CC78D796966}" type="pres">
      <dgm:prSet presAssocID="{D393190A-3E74-43F7-BD4B-9E5F1388EA27}" presName="sibTrans" presStyleCnt="0"/>
      <dgm:spPr/>
    </dgm:pt>
    <dgm:pt modelId="{0649393B-38A1-46D9-B238-B8254CB9F919}" type="pres">
      <dgm:prSet presAssocID="{BDCB9C05-FBA7-4AFF-8DB1-BD6FFA92C340}" presName="compNode" presStyleCnt="0"/>
      <dgm:spPr/>
    </dgm:pt>
    <dgm:pt modelId="{C4A17A3B-35FD-4413-A7B9-75CC9B1B9EF2}" type="pres">
      <dgm:prSet presAssocID="{BDCB9C05-FBA7-4AFF-8DB1-BD6FFA92C340}" presName="bgRect" presStyleLbl="bgShp" presStyleIdx="2" presStyleCnt="5"/>
      <dgm:spPr/>
    </dgm:pt>
    <dgm:pt modelId="{F8803246-62D9-4359-BD81-906C3DBFE6EB}" type="pres">
      <dgm:prSet presAssocID="{BDCB9C05-FBA7-4AFF-8DB1-BD6FFA92C34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ke"/>
        </a:ext>
      </dgm:extLst>
    </dgm:pt>
    <dgm:pt modelId="{D4A05B52-21F1-4A2A-B5B6-3D286B0B8663}" type="pres">
      <dgm:prSet presAssocID="{BDCB9C05-FBA7-4AFF-8DB1-BD6FFA92C340}" presName="spaceRect" presStyleCnt="0"/>
      <dgm:spPr/>
    </dgm:pt>
    <dgm:pt modelId="{F2FEE4CE-6764-49A2-8321-83EBCAF4483C}" type="pres">
      <dgm:prSet presAssocID="{BDCB9C05-FBA7-4AFF-8DB1-BD6FFA92C340}" presName="parTx" presStyleLbl="revTx" presStyleIdx="2" presStyleCnt="5">
        <dgm:presLayoutVars>
          <dgm:chMax val="0"/>
          <dgm:chPref val="0"/>
        </dgm:presLayoutVars>
      </dgm:prSet>
      <dgm:spPr/>
    </dgm:pt>
    <dgm:pt modelId="{654D55AD-EA9B-461C-906E-54107EA79F44}" type="pres">
      <dgm:prSet presAssocID="{04AC830B-7B76-43CD-BB32-5BF4D5A757E0}" presName="sibTrans" presStyleCnt="0"/>
      <dgm:spPr/>
    </dgm:pt>
    <dgm:pt modelId="{420547E7-F3F0-42EB-B4E6-839DFF68BD98}" type="pres">
      <dgm:prSet presAssocID="{F940000E-0084-42DD-B3D3-6B2536E410CA}" presName="compNode" presStyleCnt="0"/>
      <dgm:spPr/>
    </dgm:pt>
    <dgm:pt modelId="{18EB9ABA-EBF6-42AF-AFBB-150536D5EBA5}" type="pres">
      <dgm:prSet presAssocID="{F940000E-0084-42DD-B3D3-6B2536E410CA}" presName="bgRect" presStyleLbl="bgShp" presStyleIdx="3" presStyleCnt="5"/>
      <dgm:spPr/>
    </dgm:pt>
    <dgm:pt modelId="{C3951CC0-D9F2-44FB-B1F8-F3902AC41BED}" type="pres">
      <dgm:prSet presAssocID="{F940000E-0084-42DD-B3D3-6B2536E410C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C43740D4-2A21-42A9-BA2A-EEAAFDD6CEE7}" type="pres">
      <dgm:prSet presAssocID="{F940000E-0084-42DD-B3D3-6B2536E410CA}" presName="spaceRect" presStyleCnt="0"/>
      <dgm:spPr/>
    </dgm:pt>
    <dgm:pt modelId="{9978498F-9210-4FE0-8BD6-CA00B0B9AF8D}" type="pres">
      <dgm:prSet presAssocID="{F940000E-0084-42DD-B3D3-6B2536E410CA}" presName="parTx" presStyleLbl="revTx" presStyleIdx="3" presStyleCnt="5">
        <dgm:presLayoutVars>
          <dgm:chMax val="0"/>
          <dgm:chPref val="0"/>
        </dgm:presLayoutVars>
      </dgm:prSet>
      <dgm:spPr/>
    </dgm:pt>
    <dgm:pt modelId="{1005ADEB-FCAF-443E-BCCD-B88B6CBC2F86}" type="pres">
      <dgm:prSet presAssocID="{D3D945CB-CEEC-4C33-AFB1-B85E6BD2EB2D}" presName="sibTrans" presStyleCnt="0"/>
      <dgm:spPr/>
    </dgm:pt>
    <dgm:pt modelId="{746205F0-41B2-476B-8130-D8CA293B6FEF}" type="pres">
      <dgm:prSet presAssocID="{106AFA16-4572-488A-B9E5-6C5C3DCCC569}" presName="compNode" presStyleCnt="0"/>
      <dgm:spPr/>
    </dgm:pt>
    <dgm:pt modelId="{BD6530D4-A3A7-49FC-888C-2B9FE8E47641}" type="pres">
      <dgm:prSet presAssocID="{106AFA16-4572-488A-B9E5-6C5C3DCCC569}" presName="bgRect" presStyleLbl="bgShp" presStyleIdx="4" presStyleCnt="5"/>
      <dgm:spPr/>
    </dgm:pt>
    <dgm:pt modelId="{2D4068A4-9DDD-42E7-A7CC-691E265787A9}" type="pres">
      <dgm:prSet presAssocID="{106AFA16-4572-488A-B9E5-6C5C3DCCC56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un"/>
        </a:ext>
      </dgm:extLst>
    </dgm:pt>
    <dgm:pt modelId="{8A8EBA98-8BC5-4F91-852F-CC9DCCA43451}" type="pres">
      <dgm:prSet presAssocID="{106AFA16-4572-488A-B9E5-6C5C3DCCC569}" presName="spaceRect" presStyleCnt="0"/>
      <dgm:spPr/>
    </dgm:pt>
    <dgm:pt modelId="{37E1BE52-BCFB-4E9D-B8B5-BD2DD3B9E9FD}" type="pres">
      <dgm:prSet presAssocID="{106AFA16-4572-488A-B9E5-6C5C3DCCC569}" presName="parTx" presStyleLbl="revTx" presStyleIdx="4" presStyleCnt="5">
        <dgm:presLayoutVars>
          <dgm:chMax val="0"/>
          <dgm:chPref val="0"/>
        </dgm:presLayoutVars>
      </dgm:prSet>
      <dgm:spPr/>
    </dgm:pt>
  </dgm:ptLst>
  <dgm:cxnLst>
    <dgm:cxn modelId="{58490539-D363-4C17-9606-F2F0777FC3C9}" type="presOf" srcId="{F940000E-0084-42DD-B3D3-6B2536E410CA}" destId="{9978498F-9210-4FE0-8BD6-CA00B0B9AF8D}" srcOrd="0" destOrd="0" presId="urn:microsoft.com/office/officeart/2018/2/layout/IconVerticalSolidList"/>
    <dgm:cxn modelId="{20076F45-5550-4685-A8CE-1201796A6502}" srcId="{B4A842A6-3181-451E-B652-F1E1F7C43102}" destId="{B2081B0B-3350-4F11-A433-B40DD82E15BF}" srcOrd="0" destOrd="0" parTransId="{65C9C252-3CA8-4CF5-B77F-33006FF2BB81}" sibTransId="{D81DE976-53F9-4B7B-81A1-EBB5AB01E865}"/>
    <dgm:cxn modelId="{59AD274E-1260-463F-B49C-931B285A55E0}" type="presOf" srcId="{23162CDF-BBB1-4CAA-9D62-4DB44786C721}" destId="{63A7F887-52E7-447F-BF95-9CDCD43B1ABB}" srcOrd="0" destOrd="0" presId="urn:microsoft.com/office/officeart/2018/2/layout/IconVerticalSolidList"/>
    <dgm:cxn modelId="{EC45074F-5461-4E92-8CBE-0FBD08AF26A0}" type="presOf" srcId="{B4A842A6-3181-451E-B652-F1E1F7C43102}" destId="{C525BDC9-8B4B-47DD-8736-95CB0C4E6650}" srcOrd="0" destOrd="0" presId="urn:microsoft.com/office/officeart/2018/2/layout/IconVerticalSolidList"/>
    <dgm:cxn modelId="{41C85474-8A66-49AD-9A4D-759F42B62F73}" type="presOf" srcId="{BDCB9C05-FBA7-4AFF-8DB1-BD6FFA92C340}" destId="{F2FEE4CE-6764-49A2-8321-83EBCAF4483C}" srcOrd="0" destOrd="0" presId="urn:microsoft.com/office/officeart/2018/2/layout/IconVerticalSolidList"/>
    <dgm:cxn modelId="{E5002B81-72A5-4D0F-97A7-9EF37F8835AD}" srcId="{B4A842A6-3181-451E-B652-F1E1F7C43102}" destId="{BDCB9C05-FBA7-4AFF-8DB1-BD6FFA92C340}" srcOrd="2" destOrd="0" parTransId="{23EDE4B2-39FF-4755-ACDD-13CEAF6B619E}" sibTransId="{04AC830B-7B76-43CD-BB32-5BF4D5A757E0}"/>
    <dgm:cxn modelId="{453C06A5-2C5E-49EA-9B08-D70CA5097BBF}" srcId="{B4A842A6-3181-451E-B652-F1E1F7C43102}" destId="{23162CDF-BBB1-4CAA-9D62-4DB44786C721}" srcOrd="1" destOrd="0" parTransId="{BC0CE8FC-B9D5-47DC-B16E-8B6D4AB2FB8B}" sibTransId="{D393190A-3E74-43F7-BD4B-9E5F1388EA27}"/>
    <dgm:cxn modelId="{8F8FEFB5-9267-4F0D-901C-AB9CB2864729}" srcId="{B4A842A6-3181-451E-B652-F1E1F7C43102}" destId="{F940000E-0084-42DD-B3D3-6B2536E410CA}" srcOrd="3" destOrd="0" parTransId="{C1FC8A62-64A3-4F58-A836-2AB06DDEA5C2}" sibTransId="{D3D945CB-CEEC-4C33-AFB1-B85E6BD2EB2D}"/>
    <dgm:cxn modelId="{19C923BD-51C1-4EFB-8497-84A351D2C0E8}" type="presOf" srcId="{B2081B0B-3350-4F11-A433-B40DD82E15BF}" destId="{B27A05D7-6428-41AE-A8DF-1849BCC03230}" srcOrd="0" destOrd="0" presId="urn:microsoft.com/office/officeart/2018/2/layout/IconVerticalSolidList"/>
    <dgm:cxn modelId="{19330FDB-D0F7-46A0-B5EB-8E01E11A062D}" type="presOf" srcId="{106AFA16-4572-488A-B9E5-6C5C3DCCC569}" destId="{37E1BE52-BCFB-4E9D-B8B5-BD2DD3B9E9FD}" srcOrd="0" destOrd="0" presId="urn:microsoft.com/office/officeart/2018/2/layout/IconVerticalSolidList"/>
    <dgm:cxn modelId="{0225F1E4-82AD-4A22-8820-F26A00FDB630}" srcId="{B4A842A6-3181-451E-B652-F1E1F7C43102}" destId="{106AFA16-4572-488A-B9E5-6C5C3DCCC569}" srcOrd="4" destOrd="0" parTransId="{C56B7DEC-B11C-4D8F-9928-D64B6ECF243F}" sibTransId="{AB0B59C2-FF3E-4143-A213-037C4EB69FD8}"/>
    <dgm:cxn modelId="{BD0DDC5C-04FA-4713-AAC3-27802D274CBD}" type="presParOf" srcId="{C525BDC9-8B4B-47DD-8736-95CB0C4E6650}" destId="{37EA9E9B-0528-4C00-8EA1-F0CC8F7DB90E}" srcOrd="0" destOrd="0" presId="urn:microsoft.com/office/officeart/2018/2/layout/IconVerticalSolidList"/>
    <dgm:cxn modelId="{82B28811-1F87-4B5C-BB1C-5A95D76D7333}" type="presParOf" srcId="{37EA9E9B-0528-4C00-8EA1-F0CC8F7DB90E}" destId="{4051B632-33F3-4D60-8215-7C46C616A1E8}" srcOrd="0" destOrd="0" presId="urn:microsoft.com/office/officeart/2018/2/layout/IconVerticalSolidList"/>
    <dgm:cxn modelId="{F2228145-D8BF-46BF-AFA9-D7CD433860A8}" type="presParOf" srcId="{37EA9E9B-0528-4C00-8EA1-F0CC8F7DB90E}" destId="{DB6F37B1-9F56-4F72-834D-BADF30738849}" srcOrd="1" destOrd="0" presId="urn:microsoft.com/office/officeart/2018/2/layout/IconVerticalSolidList"/>
    <dgm:cxn modelId="{A2B86540-0029-4478-A892-3B5F3C2697F5}" type="presParOf" srcId="{37EA9E9B-0528-4C00-8EA1-F0CC8F7DB90E}" destId="{9BA9A1BF-EE10-44DB-8453-DF4E39724B6C}" srcOrd="2" destOrd="0" presId="urn:microsoft.com/office/officeart/2018/2/layout/IconVerticalSolidList"/>
    <dgm:cxn modelId="{9D7704B8-125D-407F-B792-6AA40BF357D3}" type="presParOf" srcId="{37EA9E9B-0528-4C00-8EA1-F0CC8F7DB90E}" destId="{B27A05D7-6428-41AE-A8DF-1849BCC03230}" srcOrd="3" destOrd="0" presId="urn:microsoft.com/office/officeart/2018/2/layout/IconVerticalSolidList"/>
    <dgm:cxn modelId="{9C19B174-196C-4B3D-AC84-04B3B3308A3D}" type="presParOf" srcId="{C525BDC9-8B4B-47DD-8736-95CB0C4E6650}" destId="{36AEA25A-2503-4070-ADD4-8E67CC686882}" srcOrd="1" destOrd="0" presId="urn:microsoft.com/office/officeart/2018/2/layout/IconVerticalSolidList"/>
    <dgm:cxn modelId="{4063284E-0C50-4D09-8646-43D82B86280A}" type="presParOf" srcId="{C525BDC9-8B4B-47DD-8736-95CB0C4E6650}" destId="{6192DBCC-21F5-4FFC-8CD7-2AC42A9A0C90}" srcOrd="2" destOrd="0" presId="urn:microsoft.com/office/officeart/2018/2/layout/IconVerticalSolidList"/>
    <dgm:cxn modelId="{EAF9EED0-F6CA-4876-8F61-BC7712E024F1}" type="presParOf" srcId="{6192DBCC-21F5-4FFC-8CD7-2AC42A9A0C90}" destId="{24B196E0-4BF9-4FF2-8B62-F17C5B8CFD69}" srcOrd="0" destOrd="0" presId="urn:microsoft.com/office/officeart/2018/2/layout/IconVerticalSolidList"/>
    <dgm:cxn modelId="{F4840B25-37F2-49E9-A821-C60BA51F16A5}" type="presParOf" srcId="{6192DBCC-21F5-4FFC-8CD7-2AC42A9A0C90}" destId="{6BDF4C60-8B09-48B8-A44F-CF72E7D24B1A}" srcOrd="1" destOrd="0" presId="urn:microsoft.com/office/officeart/2018/2/layout/IconVerticalSolidList"/>
    <dgm:cxn modelId="{BEA55E6E-D380-4F74-918D-F674F855E5CD}" type="presParOf" srcId="{6192DBCC-21F5-4FFC-8CD7-2AC42A9A0C90}" destId="{4200614F-2BCE-4BB1-9FA0-168C5216BA81}" srcOrd="2" destOrd="0" presId="urn:microsoft.com/office/officeart/2018/2/layout/IconVerticalSolidList"/>
    <dgm:cxn modelId="{A8F118CA-1474-4A3B-BE9D-1BD7EB08CF07}" type="presParOf" srcId="{6192DBCC-21F5-4FFC-8CD7-2AC42A9A0C90}" destId="{63A7F887-52E7-447F-BF95-9CDCD43B1ABB}" srcOrd="3" destOrd="0" presId="urn:microsoft.com/office/officeart/2018/2/layout/IconVerticalSolidList"/>
    <dgm:cxn modelId="{F4B6F73D-44A4-4550-A620-54A2A7BFE9E8}" type="presParOf" srcId="{C525BDC9-8B4B-47DD-8736-95CB0C4E6650}" destId="{2613AB40-A27D-40A5-BD41-1CC78D796966}" srcOrd="3" destOrd="0" presId="urn:microsoft.com/office/officeart/2018/2/layout/IconVerticalSolidList"/>
    <dgm:cxn modelId="{B39FF8F1-C85A-47BD-9B29-E6BD5255F985}" type="presParOf" srcId="{C525BDC9-8B4B-47DD-8736-95CB0C4E6650}" destId="{0649393B-38A1-46D9-B238-B8254CB9F919}" srcOrd="4" destOrd="0" presId="urn:microsoft.com/office/officeart/2018/2/layout/IconVerticalSolidList"/>
    <dgm:cxn modelId="{B4F9FE68-0048-4262-814B-5171598BC539}" type="presParOf" srcId="{0649393B-38A1-46D9-B238-B8254CB9F919}" destId="{C4A17A3B-35FD-4413-A7B9-75CC9B1B9EF2}" srcOrd="0" destOrd="0" presId="urn:microsoft.com/office/officeart/2018/2/layout/IconVerticalSolidList"/>
    <dgm:cxn modelId="{711885CC-4361-4D77-94F9-87251FCCDC40}" type="presParOf" srcId="{0649393B-38A1-46D9-B238-B8254CB9F919}" destId="{F8803246-62D9-4359-BD81-906C3DBFE6EB}" srcOrd="1" destOrd="0" presId="urn:microsoft.com/office/officeart/2018/2/layout/IconVerticalSolidList"/>
    <dgm:cxn modelId="{812BAC3B-CD05-431C-9B84-D1B66F2F9204}" type="presParOf" srcId="{0649393B-38A1-46D9-B238-B8254CB9F919}" destId="{D4A05B52-21F1-4A2A-B5B6-3D286B0B8663}" srcOrd="2" destOrd="0" presId="urn:microsoft.com/office/officeart/2018/2/layout/IconVerticalSolidList"/>
    <dgm:cxn modelId="{940C1DCB-F08A-4753-842E-FF1D1E0ADAE2}" type="presParOf" srcId="{0649393B-38A1-46D9-B238-B8254CB9F919}" destId="{F2FEE4CE-6764-49A2-8321-83EBCAF4483C}" srcOrd="3" destOrd="0" presId="urn:microsoft.com/office/officeart/2018/2/layout/IconVerticalSolidList"/>
    <dgm:cxn modelId="{E186B01C-7F33-475A-9DCC-F388945A41F0}" type="presParOf" srcId="{C525BDC9-8B4B-47DD-8736-95CB0C4E6650}" destId="{654D55AD-EA9B-461C-906E-54107EA79F44}" srcOrd="5" destOrd="0" presId="urn:microsoft.com/office/officeart/2018/2/layout/IconVerticalSolidList"/>
    <dgm:cxn modelId="{D340217F-9DB0-48D5-8437-77252F5FBD46}" type="presParOf" srcId="{C525BDC9-8B4B-47DD-8736-95CB0C4E6650}" destId="{420547E7-F3F0-42EB-B4E6-839DFF68BD98}" srcOrd="6" destOrd="0" presId="urn:microsoft.com/office/officeart/2018/2/layout/IconVerticalSolidList"/>
    <dgm:cxn modelId="{FA0DB76B-1E4D-4EE1-88FA-6052F9B491E9}" type="presParOf" srcId="{420547E7-F3F0-42EB-B4E6-839DFF68BD98}" destId="{18EB9ABA-EBF6-42AF-AFBB-150536D5EBA5}" srcOrd="0" destOrd="0" presId="urn:microsoft.com/office/officeart/2018/2/layout/IconVerticalSolidList"/>
    <dgm:cxn modelId="{4F3357BE-3B56-476A-A47A-436F6DA203D4}" type="presParOf" srcId="{420547E7-F3F0-42EB-B4E6-839DFF68BD98}" destId="{C3951CC0-D9F2-44FB-B1F8-F3902AC41BED}" srcOrd="1" destOrd="0" presId="urn:microsoft.com/office/officeart/2018/2/layout/IconVerticalSolidList"/>
    <dgm:cxn modelId="{1E08448A-A9A5-41C8-80F6-6571897F584D}" type="presParOf" srcId="{420547E7-F3F0-42EB-B4E6-839DFF68BD98}" destId="{C43740D4-2A21-42A9-BA2A-EEAAFDD6CEE7}" srcOrd="2" destOrd="0" presId="urn:microsoft.com/office/officeart/2018/2/layout/IconVerticalSolidList"/>
    <dgm:cxn modelId="{DD03839D-93D5-42FD-9E9B-E6A7C4B8FB96}" type="presParOf" srcId="{420547E7-F3F0-42EB-B4E6-839DFF68BD98}" destId="{9978498F-9210-4FE0-8BD6-CA00B0B9AF8D}" srcOrd="3" destOrd="0" presId="urn:microsoft.com/office/officeart/2018/2/layout/IconVerticalSolidList"/>
    <dgm:cxn modelId="{7FEE2838-E18A-4A2D-949F-F7141C5BB616}" type="presParOf" srcId="{C525BDC9-8B4B-47DD-8736-95CB0C4E6650}" destId="{1005ADEB-FCAF-443E-BCCD-B88B6CBC2F86}" srcOrd="7" destOrd="0" presId="urn:microsoft.com/office/officeart/2018/2/layout/IconVerticalSolidList"/>
    <dgm:cxn modelId="{E49DC848-3069-4737-911D-A59180A4F890}" type="presParOf" srcId="{C525BDC9-8B4B-47DD-8736-95CB0C4E6650}" destId="{746205F0-41B2-476B-8130-D8CA293B6FEF}" srcOrd="8" destOrd="0" presId="urn:microsoft.com/office/officeart/2018/2/layout/IconVerticalSolidList"/>
    <dgm:cxn modelId="{5EA93BAB-FDA6-43EF-97C7-6DD41A3B6132}" type="presParOf" srcId="{746205F0-41B2-476B-8130-D8CA293B6FEF}" destId="{BD6530D4-A3A7-49FC-888C-2B9FE8E47641}" srcOrd="0" destOrd="0" presId="urn:microsoft.com/office/officeart/2018/2/layout/IconVerticalSolidList"/>
    <dgm:cxn modelId="{33357C1D-7132-470B-BDEF-CA2A20137354}" type="presParOf" srcId="{746205F0-41B2-476B-8130-D8CA293B6FEF}" destId="{2D4068A4-9DDD-42E7-A7CC-691E265787A9}" srcOrd="1" destOrd="0" presId="urn:microsoft.com/office/officeart/2018/2/layout/IconVerticalSolidList"/>
    <dgm:cxn modelId="{C7F6D056-09AF-4691-8F44-BF4C1F213136}" type="presParOf" srcId="{746205F0-41B2-476B-8130-D8CA293B6FEF}" destId="{8A8EBA98-8BC5-4F91-852F-CC9DCCA43451}" srcOrd="2" destOrd="0" presId="urn:microsoft.com/office/officeart/2018/2/layout/IconVerticalSolidList"/>
    <dgm:cxn modelId="{E95439C8-C44C-47BA-9D15-978960BD1114}" type="presParOf" srcId="{746205F0-41B2-476B-8130-D8CA293B6FEF}" destId="{37E1BE52-BCFB-4E9D-B8B5-BD2DD3B9E9F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1ED4D-888C-481F-BBCF-E2A448E4ABC3}">
      <dsp:nvSpPr>
        <dsp:cNvPr id="0" name=""/>
        <dsp:cNvSpPr/>
      </dsp:nvSpPr>
      <dsp:spPr>
        <a:xfrm>
          <a:off x="0" y="956381"/>
          <a:ext cx="6513603" cy="1765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5C8B969-7505-424C-B0B7-178AD07D0B2A}">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E4BC39F-A288-4F5C-BE68-E6A5CF16C356}">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US" sz="2500" kern="1200"/>
            <a:t>A device that measures the proportion of oxygenated blood through blood vessels.</a:t>
          </a:r>
        </a:p>
      </dsp:txBody>
      <dsp:txXfrm>
        <a:off x="2039300" y="956381"/>
        <a:ext cx="4474303" cy="1765627"/>
      </dsp:txXfrm>
    </dsp:sp>
    <dsp:sp modelId="{D204BF65-C7F7-480C-89E6-81F01BCA8F5E}">
      <dsp:nvSpPr>
        <dsp:cNvPr id="0" name=""/>
        <dsp:cNvSpPr/>
      </dsp:nvSpPr>
      <dsp:spPr>
        <a:xfrm>
          <a:off x="0" y="3163416"/>
          <a:ext cx="6513603" cy="1765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D4DDC63-7896-4F3E-838D-D5C51A57907E}">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B76AC19-1396-4094-BEC7-4BE39FBCF9A1}">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US" sz="2500" kern="1200"/>
            <a:t>Something that you usually find in a doctors office.</a:t>
          </a:r>
        </a:p>
      </dsp:txBody>
      <dsp:txXfrm>
        <a:off x="2039300" y="3163416"/>
        <a:ext cx="4474303" cy="1765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1B632-33F3-4D60-8215-7C46C616A1E8}">
      <dsp:nvSpPr>
        <dsp:cNvPr id="0" name=""/>
        <dsp:cNvSpPr/>
      </dsp:nvSpPr>
      <dsp:spPr>
        <a:xfrm>
          <a:off x="0" y="459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B6F37B1-9F56-4F72-834D-BADF30738849}">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27A05D7-6428-41AE-A8DF-1849BCC03230}">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Very Light – best for recovery</a:t>
          </a:r>
        </a:p>
      </dsp:txBody>
      <dsp:txXfrm>
        <a:off x="1131174" y="4597"/>
        <a:ext cx="5382429" cy="979371"/>
      </dsp:txXfrm>
    </dsp:sp>
    <dsp:sp modelId="{24B196E0-4BF9-4FF2-8B62-F17C5B8CFD69}">
      <dsp:nvSpPr>
        <dsp:cNvPr id="0" name=""/>
        <dsp:cNvSpPr/>
      </dsp:nvSpPr>
      <dsp:spPr>
        <a:xfrm>
          <a:off x="0" y="1228812"/>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BDF4C60-8B09-48B8-A44F-CF72E7D24B1A}">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3A7F887-52E7-447F-BF95-9CDCD43B1ABB}">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Light – Basic endurance and fat burning</a:t>
          </a:r>
        </a:p>
      </dsp:txBody>
      <dsp:txXfrm>
        <a:off x="1131174" y="1228812"/>
        <a:ext cx="5382429" cy="979371"/>
      </dsp:txXfrm>
    </dsp:sp>
    <dsp:sp modelId="{C4A17A3B-35FD-4413-A7B9-75CC9B1B9EF2}">
      <dsp:nvSpPr>
        <dsp:cNvPr id="0" name=""/>
        <dsp:cNvSpPr/>
      </dsp:nvSpPr>
      <dsp:spPr>
        <a:xfrm>
          <a:off x="0" y="245302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8803246-62D9-4359-BD81-906C3DBFE6EB}">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2FEE4CE-6764-49A2-8321-83EBCAF4483C}">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Moderate – improves aerobic fitness</a:t>
          </a:r>
        </a:p>
      </dsp:txBody>
      <dsp:txXfrm>
        <a:off x="1131174" y="2453027"/>
        <a:ext cx="5382429" cy="979371"/>
      </dsp:txXfrm>
    </dsp:sp>
    <dsp:sp modelId="{18EB9ABA-EBF6-42AF-AFBB-150536D5EBA5}">
      <dsp:nvSpPr>
        <dsp:cNvPr id="0" name=""/>
        <dsp:cNvSpPr/>
      </dsp:nvSpPr>
      <dsp:spPr>
        <a:xfrm>
          <a:off x="0" y="3677241"/>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3951CC0-D9F2-44FB-B1F8-F3902AC41BED}">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978498F-9210-4FE0-8BD6-CA00B0B9AF8D}">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Hard – increases performance for shorter durations</a:t>
          </a:r>
        </a:p>
      </dsp:txBody>
      <dsp:txXfrm>
        <a:off x="1131174" y="3677241"/>
        <a:ext cx="5382429" cy="979371"/>
      </dsp:txXfrm>
    </dsp:sp>
    <dsp:sp modelId="{BD6530D4-A3A7-49FC-888C-2B9FE8E47641}">
      <dsp:nvSpPr>
        <dsp:cNvPr id="0" name=""/>
        <dsp:cNvSpPr/>
      </dsp:nvSpPr>
      <dsp:spPr>
        <a:xfrm>
          <a:off x="0" y="4901456"/>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D4068A4-9DDD-42E7-A7CC-691E265787A9}">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7E1BE52-BCFB-4E9D-B8B5-BD2DD3B9E9FD}">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Maximum – helps athletes for speed</a:t>
          </a:r>
        </a:p>
      </dsp:txBody>
      <dsp:txXfrm>
        <a:off x="1131174" y="4901456"/>
        <a:ext cx="5382429" cy="97937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D1ABA-946B-4BC5-99D7-0F29E67007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7050A5-2557-4AE8-85E2-0B24C718C8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AE5274-CDB8-4898-83DD-CFE9486532D5}"/>
              </a:ext>
            </a:extLst>
          </p:cNvPr>
          <p:cNvSpPr>
            <a:spLocks noGrp="1"/>
          </p:cNvSpPr>
          <p:nvPr>
            <p:ph type="dt" sz="half" idx="10"/>
          </p:nvPr>
        </p:nvSpPr>
        <p:spPr/>
        <p:txBody>
          <a:bodyPr/>
          <a:lstStyle/>
          <a:p>
            <a:fld id="{D842C469-00F7-478D-B0E9-823B576B953B}" type="datetimeFigureOut">
              <a:rPr lang="en-US" smtClean="0"/>
              <a:t>3/7/19</a:t>
            </a:fld>
            <a:endParaRPr lang="en-US"/>
          </a:p>
        </p:txBody>
      </p:sp>
      <p:sp>
        <p:nvSpPr>
          <p:cNvPr id="5" name="Footer Placeholder 4">
            <a:extLst>
              <a:ext uri="{FF2B5EF4-FFF2-40B4-BE49-F238E27FC236}">
                <a16:creationId xmlns:a16="http://schemas.microsoft.com/office/drawing/2014/main" id="{DC423870-F17D-48E6-BA1D-21603F792F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A93A4-EC38-4446-A8DF-D90561334D94}"/>
              </a:ext>
            </a:extLst>
          </p:cNvPr>
          <p:cNvSpPr>
            <a:spLocks noGrp="1"/>
          </p:cNvSpPr>
          <p:nvPr>
            <p:ph type="sldNum" sz="quarter" idx="12"/>
          </p:nvPr>
        </p:nvSpPr>
        <p:spPr/>
        <p:txBody>
          <a:bodyPr/>
          <a:lstStyle/>
          <a:p>
            <a:fld id="{01000F0D-892C-401F-B85C-5A00E0D0CE35}" type="slidenum">
              <a:rPr lang="en-US" smtClean="0"/>
              <a:t>‹#›</a:t>
            </a:fld>
            <a:endParaRPr lang="en-US"/>
          </a:p>
        </p:txBody>
      </p:sp>
    </p:spTree>
    <p:extLst>
      <p:ext uri="{BB962C8B-B14F-4D97-AF65-F5344CB8AC3E}">
        <p14:creationId xmlns:p14="http://schemas.microsoft.com/office/powerpoint/2010/main" val="357049711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5A302-9F26-4F1C-9794-6DFEF1B60F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4DAA93-017F-4AAD-8384-877E17C558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68B5D-4328-4D3B-AE5F-74D4F8ADEC83}"/>
              </a:ext>
            </a:extLst>
          </p:cNvPr>
          <p:cNvSpPr>
            <a:spLocks noGrp="1"/>
          </p:cNvSpPr>
          <p:nvPr>
            <p:ph type="dt" sz="half" idx="10"/>
          </p:nvPr>
        </p:nvSpPr>
        <p:spPr/>
        <p:txBody>
          <a:bodyPr/>
          <a:lstStyle/>
          <a:p>
            <a:fld id="{D842C469-00F7-478D-B0E9-823B576B953B}" type="datetimeFigureOut">
              <a:rPr lang="en-US" smtClean="0"/>
              <a:t>3/7/19</a:t>
            </a:fld>
            <a:endParaRPr lang="en-US"/>
          </a:p>
        </p:txBody>
      </p:sp>
      <p:sp>
        <p:nvSpPr>
          <p:cNvPr id="5" name="Footer Placeholder 4">
            <a:extLst>
              <a:ext uri="{FF2B5EF4-FFF2-40B4-BE49-F238E27FC236}">
                <a16:creationId xmlns:a16="http://schemas.microsoft.com/office/drawing/2014/main" id="{E6C81A02-8797-4DDD-99D3-253C4A407B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BCAB2-591E-41CA-9D56-35230AFDAA0B}"/>
              </a:ext>
            </a:extLst>
          </p:cNvPr>
          <p:cNvSpPr>
            <a:spLocks noGrp="1"/>
          </p:cNvSpPr>
          <p:nvPr>
            <p:ph type="sldNum" sz="quarter" idx="12"/>
          </p:nvPr>
        </p:nvSpPr>
        <p:spPr/>
        <p:txBody>
          <a:bodyPr/>
          <a:lstStyle/>
          <a:p>
            <a:fld id="{01000F0D-892C-401F-B85C-5A00E0D0CE35}" type="slidenum">
              <a:rPr lang="en-US" smtClean="0"/>
              <a:t>‹#›</a:t>
            </a:fld>
            <a:endParaRPr lang="en-US"/>
          </a:p>
        </p:txBody>
      </p:sp>
    </p:spTree>
    <p:extLst>
      <p:ext uri="{BB962C8B-B14F-4D97-AF65-F5344CB8AC3E}">
        <p14:creationId xmlns:p14="http://schemas.microsoft.com/office/powerpoint/2010/main" val="166386593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DF0FB7-3BE9-4D7F-973B-088D05042A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249F17-0444-4287-A129-9754C7D891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2B846-74BF-4496-98EB-8BC528CDB21D}"/>
              </a:ext>
            </a:extLst>
          </p:cNvPr>
          <p:cNvSpPr>
            <a:spLocks noGrp="1"/>
          </p:cNvSpPr>
          <p:nvPr>
            <p:ph type="dt" sz="half" idx="10"/>
          </p:nvPr>
        </p:nvSpPr>
        <p:spPr/>
        <p:txBody>
          <a:bodyPr/>
          <a:lstStyle/>
          <a:p>
            <a:fld id="{D842C469-00F7-478D-B0E9-823B576B953B}" type="datetimeFigureOut">
              <a:rPr lang="en-US" smtClean="0"/>
              <a:t>3/7/19</a:t>
            </a:fld>
            <a:endParaRPr lang="en-US"/>
          </a:p>
        </p:txBody>
      </p:sp>
      <p:sp>
        <p:nvSpPr>
          <p:cNvPr id="5" name="Footer Placeholder 4">
            <a:extLst>
              <a:ext uri="{FF2B5EF4-FFF2-40B4-BE49-F238E27FC236}">
                <a16:creationId xmlns:a16="http://schemas.microsoft.com/office/drawing/2014/main" id="{FDEDFFFB-0585-4E9C-B942-7A5687BB65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8468E-5449-4EC3-8483-DF15E3800DFF}"/>
              </a:ext>
            </a:extLst>
          </p:cNvPr>
          <p:cNvSpPr>
            <a:spLocks noGrp="1"/>
          </p:cNvSpPr>
          <p:nvPr>
            <p:ph type="sldNum" sz="quarter" idx="12"/>
          </p:nvPr>
        </p:nvSpPr>
        <p:spPr/>
        <p:txBody>
          <a:bodyPr/>
          <a:lstStyle/>
          <a:p>
            <a:fld id="{01000F0D-892C-401F-B85C-5A00E0D0CE35}" type="slidenum">
              <a:rPr lang="en-US" smtClean="0"/>
              <a:t>‹#›</a:t>
            </a:fld>
            <a:endParaRPr lang="en-US"/>
          </a:p>
        </p:txBody>
      </p:sp>
    </p:spTree>
    <p:extLst>
      <p:ext uri="{BB962C8B-B14F-4D97-AF65-F5344CB8AC3E}">
        <p14:creationId xmlns:p14="http://schemas.microsoft.com/office/powerpoint/2010/main" val="109984700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21267-8623-4AC5-A5AC-125800D57D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BCA5F0-B19B-4D35-9ABC-9961DF620D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AAED8-3593-44B1-AB14-9DAAA33E4F2E}"/>
              </a:ext>
            </a:extLst>
          </p:cNvPr>
          <p:cNvSpPr>
            <a:spLocks noGrp="1"/>
          </p:cNvSpPr>
          <p:nvPr>
            <p:ph type="dt" sz="half" idx="10"/>
          </p:nvPr>
        </p:nvSpPr>
        <p:spPr/>
        <p:txBody>
          <a:bodyPr/>
          <a:lstStyle/>
          <a:p>
            <a:fld id="{D842C469-00F7-478D-B0E9-823B576B953B}" type="datetimeFigureOut">
              <a:rPr lang="en-US" smtClean="0"/>
              <a:t>3/7/19</a:t>
            </a:fld>
            <a:endParaRPr lang="en-US"/>
          </a:p>
        </p:txBody>
      </p:sp>
      <p:sp>
        <p:nvSpPr>
          <p:cNvPr id="5" name="Footer Placeholder 4">
            <a:extLst>
              <a:ext uri="{FF2B5EF4-FFF2-40B4-BE49-F238E27FC236}">
                <a16:creationId xmlns:a16="http://schemas.microsoft.com/office/drawing/2014/main" id="{A6B74129-3A19-4C96-BC13-AB135429A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1FBBBC-0316-48DE-9572-F216039687A0}"/>
              </a:ext>
            </a:extLst>
          </p:cNvPr>
          <p:cNvSpPr>
            <a:spLocks noGrp="1"/>
          </p:cNvSpPr>
          <p:nvPr>
            <p:ph type="sldNum" sz="quarter" idx="12"/>
          </p:nvPr>
        </p:nvSpPr>
        <p:spPr/>
        <p:txBody>
          <a:bodyPr/>
          <a:lstStyle/>
          <a:p>
            <a:fld id="{01000F0D-892C-401F-B85C-5A00E0D0CE35}" type="slidenum">
              <a:rPr lang="en-US" smtClean="0"/>
              <a:t>‹#›</a:t>
            </a:fld>
            <a:endParaRPr lang="en-US"/>
          </a:p>
        </p:txBody>
      </p:sp>
    </p:spTree>
    <p:extLst>
      <p:ext uri="{BB962C8B-B14F-4D97-AF65-F5344CB8AC3E}">
        <p14:creationId xmlns:p14="http://schemas.microsoft.com/office/powerpoint/2010/main" val="405214328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9F92-1E0F-4B75-9BD6-1A9298A022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BBB06F-5697-4FD5-B0FB-DF22DF5ADA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A24B47-7CB4-46F9-9D56-21894904E8C9}"/>
              </a:ext>
            </a:extLst>
          </p:cNvPr>
          <p:cNvSpPr>
            <a:spLocks noGrp="1"/>
          </p:cNvSpPr>
          <p:nvPr>
            <p:ph type="dt" sz="half" idx="10"/>
          </p:nvPr>
        </p:nvSpPr>
        <p:spPr/>
        <p:txBody>
          <a:bodyPr/>
          <a:lstStyle/>
          <a:p>
            <a:fld id="{D842C469-00F7-478D-B0E9-823B576B953B}" type="datetimeFigureOut">
              <a:rPr lang="en-US" smtClean="0"/>
              <a:t>3/7/19</a:t>
            </a:fld>
            <a:endParaRPr lang="en-US"/>
          </a:p>
        </p:txBody>
      </p:sp>
      <p:sp>
        <p:nvSpPr>
          <p:cNvPr id="5" name="Footer Placeholder 4">
            <a:extLst>
              <a:ext uri="{FF2B5EF4-FFF2-40B4-BE49-F238E27FC236}">
                <a16:creationId xmlns:a16="http://schemas.microsoft.com/office/drawing/2014/main" id="{C4FDE42C-28E5-4E05-946E-C8D9EF99A2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7427C2-975A-4510-9126-44C7542E5099}"/>
              </a:ext>
            </a:extLst>
          </p:cNvPr>
          <p:cNvSpPr>
            <a:spLocks noGrp="1"/>
          </p:cNvSpPr>
          <p:nvPr>
            <p:ph type="sldNum" sz="quarter" idx="12"/>
          </p:nvPr>
        </p:nvSpPr>
        <p:spPr/>
        <p:txBody>
          <a:bodyPr/>
          <a:lstStyle/>
          <a:p>
            <a:fld id="{01000F0D-892C-401F-B85C-5A00E0D0CE35}" type="slidenum">
              <a:rPr lang="en-US" smtClean="0"/>
              <a:t>‹#›</a:t>
            </a:fld>
            <a:endParaRPr lang="en-US"/>
          </a:p>
        </p:txBody>
      </p:sp>
    </p:spTree>
    <p:extLst>
      <p:ext uri="{BB962C8B-B14F-4D97-AF65-F5344CB8AC3E}">
        <p14:creationId xmlns:p14="http://schemas.microsoft.com/office/powerpoint/2010/main" val="329379917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5254F-3ED8-48F4-99BF-A9669F0858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FA05D9-98BD-42A9-84AC-B023C32A32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A58DA-213D-4771-8E2B-2615A817C3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BFB3B6-E3CE-4E5B-9EE5-F6050A59E36E}"/>
              </a:ext>
            </a:extLst>
          </p:cNvPr>
          <p:cNvSpPr>
            <a:spLocks noGrp="1"/>
          </p:cNvSpPr>
          <p:nvPr>
            <p:ph type="dt" sz="half" idx="10"/>
          </p:nvPr>
        </p:nvSpPr>
        <p:spPr/>
        <p:txBody>
          <a:bodyPr/>
          <a:lstStyle/>
          <a:p>
            <a:fld id="{D842C469-00F7-478D-B0E9-823B576B953B}" type="datetimeFigureOut">
              <a:rPr lang="en-US" smtClean="0"/>
              <a:t>3/7/19</a:t>
            </a:fld>
            <a:endParaRPr lang="en-US"/>
          </a:p>
        </p:txBody>
      </p:sp>
      <p:sp>
        <p:nvSpPr>
          <p:cNvPr id="6" name="Footer Placeholder 5">
            <a:extLst>
              <a:ext uri="{FF2B5EF4-FFF2-40B4-BE49-F238E27FC236}">
                <a16:creationId xmlns:a16="http://schemas.microsoft.com/office/drawing/2014/main" id="{839C921B-8286-49ED-AC3F-BB776B9DFB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6B0BEF-6010-4947-8DC0-22DAEEDF10B6}"/>
              </a:ext>
            </a:extLst>
          </p:cNvPr>
          <p:cNvSpPr>
            <a:spLocks noGrp="1"/>
          </p:cNvSpPr>
          <p:nvPr>
            <p:ph type="sldNum" sz="quarter" idx="12"/>
          </p:nvPr>
        </p:nvSpPr>
        <p:spPr/>
        <p:txBody>
          <a:bodyPr/>
          <a:lstStyle/>
          <a:p>
            <a:fld id="{01000F0D-892C-401F-B85C-5A00E0D0CE35}" type="slidenum">
              <a:rPr lang="en-US" smtClean="0"/>
              <a:t>‹#›</a:t>
            </a:fld>
            <a:endParaRPr lang="en-US"/>
          </a:p>
        </p:txBody>
      </p:sp>
    </p:spTree>
    <p:extLst>
      <p:ext uri="{BB962C8B-B14F-4D97-AF65-F5344CB8AC3E}">
        <p14:creationId xmlns:p14="http://schemas.microsoft.com/office/powerpoint/2010/main" val="9718604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DE7D0-FE37-49BC-9B8C-0F411B311E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EFD198-4F17-4D8F-A236-3606A0A5A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543EBA-FCB7-4203-BD06-A234B7EF58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95B7C7-7EA0-4A9B-A84B-2FBB934DB6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DC27E9-B673-4563-86A2-834C4166C8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A7918A-B174-4785-928B-250892E98EAF}"/>
              </a:ext>
            </a:extLst>
          </p:cNvPr>
          <p:cNvSpPr>
            <a:spLocks noGrp="1"/>
          </p:cNvSpPr>
          <p:nvPr>
            <p:ph type="dt" sz="half" idx="10"/>
          </p:nvPr>
        </p:nvSpPr>
        <p:spPr/>
        <p:txBody>
          <a:bodyPr/>
          <a:lstStyle/>
          <a:p>
            <a:fld id="{D842C469-00F7-478D-B0E9-823B576B953B}" type="datetimeFigureOut">
              <a:rPr lang="en-US" smtClean="0"/>
              <a:t>3/7/19</a:t>
            </a:fld>
            <a:endParaRPr lang="en-US"/>
          </a:p>
        </p:txBody>
      </p:sp>
      <p:sp>
        <p:nvSpPr>
          <p:cNvPr id="8" name="Footer Placeholder 7">
            <a:extLst>
              <a:ext uri="{FF2B5EF4-FFF2-40B4-BE49-F238E27FC236}">
                <a16:creationId xmlns:a16="http://schemas.microsoft.com/office/drawing/2014/main" id="{C65C0C96-5DD6-40F0-AF11-9E7DEFC20A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39B0C9-AF45-4302-8FAA-400D1CAE36C8}"/>
              </a:ext>
            </a:extLst>
          </p:cNvPr>
          <p:cNvSpPr>
            <a:spLocks noGrp="1"/>
          </p:cNvSpPr>
          <p:nvPr>
            <p:ph type="sldNum" sz="quarter" idx="12"/>
          </p:nvPr>
        </p:nvSpPr>
        <p:spPr/>
        <p:txBody>
          <a:bodyPr/>
          <a:lstStyle/>
          <a:p>
            <a:fld id="{01000F0D-892C-401F-B85C-5A00E0D0CE35}" type="slidenum">
              <a:rPr lang="en-US" smtClean="0"/>
              <a:t>‹#›</a:t>
            </a:fld>
            <a:endParaRPr lang="en-US"/>
          </a:p>
        </p:txBody>
      </p:sp>
    </p:spTree>
    <p:extLst>
      <p:ext uri="{BB962C8B-B14F-4D97-AF65-F5344CB8AC3E}">
        <p14:creationId xmlns:p14="http://schemas.microsoft.com/office/powerpoint/2010/main" val="359332368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09785-B641-4198-9C9D-2E1E5C0E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C2E200-6C70-4852-89D5-BB9D2ED09A18}"/>
              </a:ext>
            </a:extLst>
          </p:cNvPr>
          <p:cNvSpPr>
            <a:spLocks noGrp="1"/>
          </p:cNvSpPr>
          <p:nvPr>
            <p:ph type="dt" sz="half" idx="10"/>
          </p:nvPr>
        </p:nvSpPr>
        <p:spPr/>
        <p:txBody>
          <a:bodyPr/>
          <a:lstStyle/>
          <a:p>
            <a:fld id="{D842C469-00F7-478D-B0E9-823B576B953B}" type="datetimeFigureOut">
              <a:rPr lang="en-US" smtClean="0"/>
              <a:t>3/7/19</a:t>
            </a:fld>
            <a:endParaRPr lang="en-US"/>
          </a:p>
        </p:txBody>
      </p:sp>
      <p:sp>
        <p:nvSpPr>
          <p:cNvPr id="4" name="Footer Placeholder 3">
            <a:extLst>
              <a:ext uri="{FF2B5EF4-FFF2-40B4-BE49-F238E27FC236}">
                <a16:creationId xmlns:a16="http://schemas.microsoft.com/office/drawing/2014/main" id="{67DF29EA-F3CB-4D87-AC06-D477B88144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75DC84-FF5B-4919-8DE5-BCF57F3A95F8}"/>
              </a:ext>
            </a:extLst>
          </p:cNvPr>
          <p:cNvSpPr>
            <a:spLocks noGrp="1"/>
          </p:cNvSpPr>
          <p:nvPr>
            <p:ph type="sldNum" sz="quarter" idx="12"/>
          </p:nvPr>
        </p:nvSpPr>
        <p:spPr/>
        <p:txBody>
          <a:bodyPr/>
          <a:lstStyle/>
          <a:p>
            <a:fld id="{01000F0D-892C-401F-B85C-5A00E0D0CE35}" type="slidenum">
              <a:rPr lang="en-US" smtClean="0"/>
              <a:t>‹#›</a:t>
            </a:fld>
            <a:endParaRPr lang="en-US"/>
          </a:p>
        </p:txBody>
      </p:sp>
    </p:spTree>
    <p:extLst>
      <p:ext uri="{BB962C8B-B14F-4D97-AF65-F5344CB8AC3E}">
        <p14:creationId xmlns:p14="http://schemas.microsoft.com/office/powerpoint/2010/main" val="277581049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77E004-D1FB-4006-9140-C4709EDC59DC}"/>
              </a:ext>
            </a:extLst>
          </p:cNvPr>
          <p:cNvSpPr>
            <a:spLocks noGrp="1"/>
          </p:cNvSpPr>
          <p:nvPr>
            <p:ph type="dt" sz="half" idx="10"/>
          </p:nvPr>
        </p:nvSpPr>
        <p:spPr/>
        <p:txBody>
          <a:bodyPr/>
          <a:lstStyle/>
          <a:p>
            <a:fld id="{D842C469-00F7-478D-B0E9-823B576B953B}" type="datetimeFigureOut">
              <a:rPr lang="en-US" smtClean="0"/>
              <a:t>3/7/19</a:t>
            </a:fld>
            <a:endParaRPr lang="en-US"/>
          </a:p>
        </p:txBody>
      </p:sp>
      <p:sp>
        <p:nvSpPr>
          <p:cNvPr id="3" name="Footer Placeholder 2">
            <a:extLst>
              <a:ext uri="{FF2B5EF4-FFF2-40B4-BE49-F238E27FC236}">
                <a16:creationId xmlns:a16="http://schemas.microsoft.com/office/drawing/2014/main" id="{AC7F80B5-3086-47CB-9B21-9C16D0B9CA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FDA3C9-0ECA-4513-936F-2199E440EDFD}"/>
              </a:ext>
            </a:extLst>
          </p:cNvPr>
          <p:cNvSpPr>
            <a:spLocks noGrp="1"/>
          </p:cNvSpPr>
          <p:nvPr>
            <p:ph type="sldNum" sz="quarter" idx="12"/>
          </p:nvPr>
        </p:nvSpPr>
        <p:spPr/>
        <p:txBody>
          <a:bodyPr/>
          <a:lstStyle/>
          <a:p>
            <a:fld id="{01000F0D-892C-401F-B85C-5A00E0D0CE35}" type="slidenum">
              <a:rPr lang="en-US" smtClean="0"/>
              <a:t>‹#›</a:t>
            </a:fld>
            <a:endParaRPr lang="en-US"/>
          </a:p>
        </p:txBody>
      </p:sp>
    </p:spTree>
    <p:extLst>
      <p:ext uri="{BB962C8B-B14F-4D97-AF65-F5344CB8AC3E}">
        <p14:creationId xmlns:p14="http://schemas.microsoft.com/office/powerpoint/2010/main" val="50988370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E982C-336A-4177-9807-6998B5290B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6C03B7-1056-4E1A-A23C-7343822107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FB1E55-CD08-4712-A30E-78B2461FE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441C7D-D450-42B8-A796-834A06DC4D5B}"/>
              </a:ext>
            </a:extLst>
          </p:cNvPr>
          <p:cNvSpPr>
            <a:spLocks noGrp="1"/>
          </p:cNvSpPr>
          <p:nvPr>
            <p:ph type="dt" sz="half" idx="10"/>
          </p:nvPr>
        </p:nvSpPr>
        <p:spPr/>
        <p:txBody>
          <a:bodyPr/>
          <a:lstStyle/>
          <a:p>
            <a:fld id="{D842C469-00F7-478D-B0E9-823B576B953B}" type="datetimeFigureOut">
              <a:rPr lang="en-US" smtClean="0"/>
              <a:t>3/7/19</a:t>
            </a:fld>
            <a:endParaRPr lang="en-US"/>
          </a:p>
        </p:txBody>
      </p:sp>
      <p:sp>
        <p:nvSpPr>
          <p:cNvPr id="6" name="Footer Placeholder 5">
            <a:extLst>
              <a:ext uri="{FF2B5EF4-FFF2-40B4-BE49-F238E27FC236}">
                <a16:creationId xmlns:a16="http://schemas.microsoft.com/office/drawing/2014/main" id="{330259C9-26CE-4094-B572-6FCB10362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1ADF40-3088-4E73-B6F1-852696E028BB}"/>
              </a:ext>
            </a:extLst>
          </p:cNvPr>
          <p:cNvSpPr>
            <a:spLocks noGrp="1"/>
          </p:cNvSpPr>
          <p:nvPr>
            <p:ph type="sldNum" sz="quarter" idx="12"/>
          </p:nvPr>
        </p:nvSpPr>
        <p:spPr/>
        <p:txBody>
          <a:bodyPr/>
          <a:lstStyle/>
          <a:p>
            <a:fld id="{01000F0D-892C-401F-B85C-5A00E0D0CE35}" type="slidenum">
              <a:rPr lang="en-US" smtClean="0"/>
              <a:t>‹#›</a:t>
            </a:fld>
            <a:endParaRPr lang="en-US"/>
          </a:p>
        </p:txBody>
      </p:sp>
    </p:spTree>
    <p:extLst>
      <p:ext uri="{BB962C8B-B14F-4D97-AF65-F5344CB8AC3E}">
        <p14:creationId xmlns:p14="http://schemas.microsoft.com/office/powerpoint/2010/main" val="25339477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79C5E-E290-4973-921E-523397FDD8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AD93D-CFE0-4143-85B9-5054B006D6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FFE359-DF78-45BE-831F-6BA4F5374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EB4B95-5843-4B85-9286-337F4CE72BF0}"/>
              </a:ext>
            </a:extLst>
          </p:cNvPr>
          <p:cNvSpPr>
            <a:spLocks noGrp="1"/>
          </p:cNvSpPr>
          <p:nvPr>
            <p:ph type="dt" sz="half" idx="10"/>
          </p:nvPr>
        </p:nvSpPr>
        <p:spPr/>
        <p:txBody>
          <a:bodyPr/>
          <a:lstStyle/>
          <a:p>
            <a:fld id="{D842C469-00F7-478D-B0E9-823B576B953B}" type="datetimeFigureOut">
              <a:rPr lang="en-US" smtClean="0"/>
              <a:t>3/7/19</a:t>
            </a:fld>
            <a:endParaRPr lang="en-US"/>
          </a:p>
        </p:txBody>
      </p:sp>
      <p:sp>
        <p:nvSpPr>
          <p:cNvPr id="6" name="Footer Placeholder 5">
            <a:extLst>
              <a:ext uri="{FF2B5EF4-FFF2-40B4-BE49-F238E27FC236}">
                <a16:creationId xmlns:a16="http://schemas.microsoft.com/office/drawing/2014/main" id="{41CFE1D1-6F46-43EB-8911-54E72B6982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CDD377-4E61-4BB8-A461-387B8455803C}"/>
              </a:ext>
            </a:extLst>
          </p:cNvPr>
          <p:cNvSpPr>
            <a:spLocks noGrp="1"/>
          </p:cNvSpPr>
          <p:nvPr>
            <p:ph type="sldNum" sz="quarter" idx="12"/>
          </p:nvPr>
        </p:nvSpPr>
        <p:spPr/>
        <p:txBody>
          <a:bodyPr/>
          <a:lstStyle/>
          <a:p>
            <a:fld id="{01000F0D-892C-401F-B85C-5A00E0D0CE35}" type="slidenum">
              <a:rPr lang="en-US" smtClean="0"/>
              <a:t>‹#›</a:t>
            </a:fld>
            <a:endParaRPr lang="en-US"/>
          </a:p>
        </p:txBody>
      </p:sp>
    </p:spTree>
    <p:extLst>
      <p:ext uri="{BB962C8B-B14F-4D97-AF65-F5344CB8AC3E}">
        <p14:creationId xmlns:p14="http://schemas.microsoft.com/office/powerpoint/2010/main" val="14494239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CD8144-63B8-4095-9055-F63638A20C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21E192-9639-462E-939C-47699B78D2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51A0C5-3A89-4BF6-BAE2-C3CD66F3B4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2C469-00F7-478D-B0E9-823B576B953B}" type="datetimeFigureOut">
              <a:rPr lang="en-US" smtClean="0"/>
              <a:t>3/7/19</a:t>
            </a:fld>
            <a:endParaRPr lang="en-US"/>
          </a:p>
        </p:txBody>
      </p:sp>
      <p:sp>
        <p:nvSpPr>
          <p:cNvPr id="5" name="Footer Placeholder 4">
            <a:extLst>
              <a:ext uri="{FF2B5EF4-FFF2-40B4-BE49-F238E27FC236}">
                <a16:creationId xmlns:a16="http://schemas.microsoft.com/office/drawing/2014/main" id="{E46F1B49-00A4-44BE-A041-CC48723868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C276ED-66DC-4EA7-ABAE-EA283B78F0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00F0D-892C-401F-B85C-5A00E0D0CE35}" type="slidenum">
              <a:rPr lang="en-US" smtClean="0"/>
              <a:t>‹#›</a:t>
            </a:fld>
            <a:endParaRPr lang="en-US"/>
          </a:p>
        </p:txBody>
      </p:sp>
    </p:spTree>
    <p:extLst>
      <p:ext uri="{BB962C8B-B14F-4D97-AF65-F5344CB8AC3E}">
        <p14:creationId xmlns:p14="http://schemas.microsoft.com/office/powerpoint/2010/main" val="3470728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5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FE77F5-916A-430D-A76C-82C624DC436A}"/>
              </a:ext>
            </a:extLst>
          </p:cNvPr>
          <p:cNvSpPr>
            <a:spLocks noGrp="1"/>
          </p:cNvSpPr>
          <p:nvPr>
            <p:ph type="ctrTitle"/>
          </p:nvPr>
        </p:nvSpPr>
        <p:spPr>
          <a:xfrm>
            <a:off x="1524000" y="1122362"/>
            <a:ext cx="9144000" cy="2840037"/>
          </a:xfrm>
        </p:spPr>
        <p:txBody>
          <a:bodyPr>
            <a:normAutofit/>
          </a:bodyPr>
          <a:lstStyle/>
          <a:p>
            <a:r>
              <a:rPr lang="en-US" sz="5800"/>
              <a:t>Arduino Pulse Oximeter</a:t>
            </a:r>
          </a:p>
        </p:txBody>
      </p:sp>
      <p:sp>
        <p:nvSpPr>
          <p:cNvPr id="3" name="Subtitle 2">
            <a:extLst>
              <a:ext uri="{FF2B5EF4-FFF2-40B4-BE49-F238E27FC236}">
                <a16:creationId xmlns:a16="http://schemas.microsoft.com/office/drawing/2014/main" id="{FA8A659D-4785-4A11-958D-97D317D43AAF}"/>
              </a:ext>
            </a:extLst>
          </p:cNvPr>
          <p:cNvSpPr>
            <a:spLocks noGrp="1"/>
          </p:cNvSpPr>
          <p:nvPr>
            <p:ph type="subTitle" idx="1"/>
          </p:nvPr>
        </p:nvSpPr>
        <p:spPr>
          <a:xfrm>
            <a:off x="1524000" y="4256436"/>
            <a:ext cx="9144000" cy="1600818"/>
          </a:xfrm>
        </p:spPr>
        <p:txBody>
          <a:bodyPr>
            <a:normAutofit/>
          </a:bodyPr>
          <a:lstStyle/>
          <a:p>
            <a:r>
              <a:rPr lang="en-US">
                <a:solidFill>
                  <a:schemeClr val="accent1"/>
                </a:solidFill>
              </a:rPr>
              <a:t>By: Takuya Seaver</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010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Click="0" advTm="15766"/>
    </mc:Choice>
    <mc:Fallback>
      <p:transition spd="slow" advClick="0" advTm="1576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45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C5FF37-16B6-48F8-8E58-F767D002621C}"/>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IR LED and Photodiode</a:t>
            </a:r>
          </a:p>
        </p:txBody>
      </p:sp>
      <p:pic>
        <p:nvPicPr>
          <p:cNvPr id="4" name="Picture 3">
            <a:extLst>
              <a:ext uri="{FF2B5EF4-FFF2-40B4-BE49-F238E27FC236}">
                <a16:creationId xmlns:a16="http://schemas.microsoft.com/office/drawing/2014/main" id="{9F2419B8-512E-45C1-8CC7-075EE64D1B33}"/>
              </a:ext>
            </a:extLst>
          </p:cNvPr>
          <p:cNvPicPr>
            <a:picLocks noChangeAspect="1"/>
          </p:cNvPicPr>
          <p:nvPr/>
        </p:nvPicPr>
        <p:blipFill rotWithShape="1">
          <a:blip r:embed="rId2"/>
          <a:srcRect l="4627" r="1" b="1"/>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368DD86-5539-48F3-987E-895AC90A295E}"/>
              </a:ext>
            </a:extLst>
          </p:cNvPr>
          <p:cNvSpPr>
            <a:spLocks noGrp="1"/>
          </p:cNvSpPr>
          <p:nvPr>
            <p:ph idx="1"/>
          </p:nvPr>
        </p:nvSpPr>
        <p:spPr>
          <a:xfrm>
            <a:off x="8029319" y="917725"/>
            <a:ext cx="3424739" cy="4852362"/>
          </a:xfrm>
        </p:spPr>
        <p:txBody>
          <a:bodyPr anchor="ctr">
            <a:normAutofit/>
          </a:bodyPr>
          <a:lstStyle/>
          <a:p>
            <a:r>
              <a:rPr lang="en-US" sz="2000">
                <a:solidFill>
                  <a:srgbClr val="FFFFFF"/>
                </a:solidFill>
              </a:rPr>
              <a:t>The part I will be using for the IR LED/Photodiode will be CNY70 which is a reflective optical sensor with transistor output.</a:t>
            </a:r>
          </a:p>
        </p:txBody>
      </p:sp>
    </p:spTree>
    <p:extLst>
      <p:ext uri="{BB962C8B-B14F-4D97-AF65-F5344CB8AC3E}">
        <p14:creationId xmlns:p14="http://schemas.microsoft.com/office/powerpoint/2010/main" val="999104101"/>
      </p:ext>
    </p:extLst>
  </p:cSld>
  <p:clrMapOvr>
    <a:masterClrMapping/>
  </p:clrMapOvr>
  <mc:AlternateContent xmlns:mc="http://schemas.openxmlformats.org/markup-compatibility/2006">
    <mc:Choice xmlns:p14="http://schemas.microsoft.com/office/powerpoint/2010/main" Requires="p14">
      <p:transition p14:dur="250" advTm="14758"/>
    </mc:Choice>
    <mc:Fallback>
      <p:transition advTm="1475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025C7-B3F9-4795-BD0E-6E57DB62FB78}"/>
              </a:ext>
            </a:extLst>
          </p:cNvPr>
          <p:cNvSpPr>
            <a:spLocks noGrp="1"/>
          </p:cNvSpPr>
          <p:nvPr>
            <p:ph type="title"/>
          </p:nvPr>
        </p:nvSpPr>
        <p:spPr>
          <a:xfrm>
            <a:off x="762001" y="803325"/>
            <a:ext cx="5314536" cy="1325563"/>
          </a:xfrm>
        </p:spPr>
        <p:txBody>
          <a:bodyPr>
            <a:normAutofit/>
          </a:bodyPr>
          <a:lstStyle/>
          <a:p>
            <a:r>
              <a:rPr lang="en-US" dirty="0"/>
              <a:t>Transimpedance Amplifier</a:t>
            </a:r>
          </a:p>
        </p:txBody>
      </p:sp>
      <p:sp>
        <p:nvSpPr>
          <p:cNvPr id="3" name="Content Placeholder 2">
            <a:extLst>
              <a:ext uri="{FF2B5EF4-FFF2-40B4-BE49-F238E27FC236}">
                <a16:creationId xmlns:a16="http://schemas.microsoft.com/office/drawing/2014/main" id="{40FF72D7-38E5-4619-973D-C83F2A114B78}"/>
              </a:ext>
            </a:extLst>
          </p:cNvPr>
          <p:cNvSpPr>
            <a:spLocks noGrp="1"/>
          </p:cNvSpPr>
          <p:nvPr>
            <p:ph idx="1"/>
          </p:nvPr>
        </p:nvSpPr>
        <p:spPr>
          <a:xfrm>
            <a:off x="762000" y="2279018"/>
            <a:ext cx="5314543" cy="3375920"/>
          </a:xfrm>
        </p:spPr>
        <p:txBody>
          <a:bodyPr anchor="t">
            <a:normAutofit/>
          </a:bodyPr>
          <a:lstStyle/>
          <a:p>
            <a:r>
              <a:rPr lang="en-US" sz="1800" dirty="0"/>
              <a:t>In this project, the transimpedance amplifier will convert a current to a voltage. The photodiode will give off a current which will then be translated to voltage through a resistor, using Ohm’s Law. The output of the op-amp will then be that voltage.</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90282CA-3E0A-4ABC-8694-2271BD8891A2}"/>
              </a:ext>
            </a:extLst>
          </p:cNvPr>
          <p:cNvPicPr>
            <a:picLocks noChangeAspect="1"/>
          </p:cNvPicPr>
          <p:nvPr/>
        </p:nvPicPr>
        <p:blipFill rotWithShape="1">
          <a:blip r:embed="rId2"/>
          <a:srcRect r="3766"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6395706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advTm="15042"/>
    </mc:Choice>
    <mc:Fallback>
      <p:transition advTm="1504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D2F7B-190A-4DBA-9803-8D15364112BB}"/>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High Pass Filter</a:t>
            </a:r>
          </a:p>
        </p:txBody>
      </p:sp>
      <p:sp>
        <p:nvSpPr>
          <p:cNvPr id="3" name="Content Placeholder 2">
            <a:extLst>
              <a:ext uri="{FF2B5EF4-FFF2-40B4-BE49-F238E27FC236}">
                <a16:creationId xmlns:a16="http://schemas.microsoft.com/office/drawing/2014/main" id="{671ABC02-CF05-42B2-A1B2-2944DFEC0F25}"/>
              </a:ext>
            </a:extLst>
          </p:cNvPr>
          <p:cNvSpPr>
            <a:spLocks noGrp="1"/>
          </p:cNvSpPr>
          <p:nvPr>
            <p:ph idx="1"/>
          </p:nvPr>
        </p:nvSpPr>
        <p:spPr>
          <a:xfrm>
            <a:off x="643468" y="2638044"/>
            <a:ext cx="3363974" cy="3415622"/>
          </a:xfrm>
        </p:spPr>
        <p:txBody>
          <a:bodyPr>
            <a:normAutofit/>
          </a:bodyPr>
          <a:lstStyle/>
          <a:p>
            <a:r>
              <a:rPr lang="en-US" sz="2000">
                <a:solidFill>
                  <a:schemeClr val="bg1"/>
                </a:solidFill>
              </a:rPr>
              <a:t>A high pass filter removes low frequency signals. It allows for high frequency signals to pass, hence the name. A high pass filter will filter out the signals that are produced from the absorbance of light while allowing the signals from the users pulse to go through.</a:t>
            </a:r>
          </a:p>
        </p:txBody>
      </p:sp>
      <p:pic>
        <p:nvPicPr>
          <p:cNvPr id="4" name="Picture 3">
            <a:extLst>
              <a:ext uri="{FF2B5EF4-FFF2-40B4-BE49-F238E27FC236}">
                <a16:creationId xmlns:a16="http://schemas.microsoft.com/office/drawing/2014/main" id="{9E8D930A-4D24-4D24-B634-E11FF84A0B42}"/>
              </a:ext>
            </a:extLst>
          </p:cNvPr>
          <p:cNvPicPr>
            <a:picLocks noChangeAspect="1"/>
          </p:cNvPicPr>
          <p:nvPr/>
        </p:nvPicPr>
        <p:blipFill>
          <a:blip r:embed="rId2"/>
          <a:stretch>
            <a:fillRect/>
          </a:stretch>
        </p:blipFill>
        <p:spPr>
          <a:xfrm>
            <a:off x="5800377" y="643467"/>
            <a:ext cx="5245540" cy="5410199"/>
          </a:xfrm>
          <a:prstGeom prst="rect">
            <a:avLst/>
          </a:prstGeom>
        </p:spPr>
      </p:pic>
    </p:spTree>
    <p:extLst>
      <p:ext uri="{BB962C8B-B14F-4D97-AF65-F5344CB8AC3E}">
        <p14:creationId xmlns:p14="http://schemas.microsoft.com/office/powerpoint/2010/main" val="1518224133"/>
      </p:ext>
    </p:extLst>
  </p:cSld>
  <p:clrMapOvr>
    <a:masterClrMapping/>
  </p:clrMapOvr>
  <mc:AlternateContent xmlns:mc="http://schemas.openxmlformats.org/markup-compatibility/2006">
    <mc:Choice xmlns:p14="http://schemas.microsoft.com/office/powerpoint/2010/main" Requires="p14">
      <p:transition p14:dur="250" advTm="15496"/>
    </mc:Choice>
    <mc:Fallback>
      <p:transition advTm="1549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FAAE-AEBF-49BE-80E7-B777D2238314}"/>
              </a:ext>
            </a:extLst>
          </p:cNvPr>
          <p:cNvSpPr>
            <a:spLocks noGrp="1"/>
          </p:cNvSpPr>
          <p:nvPr>
            <p:ph type="title"/>
          </p:nvPr>
        </p:nvSpPr>
        <p:spPr>
          <a:xfrm>
            <a:off x="838200" y="365126"/>
            <a:ext cx="5340605" cy="1146176"/>
          </a:xfrm>
        </p:spPr>
        <p:txBody>
          <a:bodyPr>
            <a:normAutofit/>
          </a:bodyPr>
          <a:lstStyle/>
          <a:p>
            <a:r>
              <a:rPr lang="en-US" dirty="0"/>
              <a:t>AC Gain Stage</a:t>
            </a:r>
          </a:p>
        </p:txBody>
      </p:sp>
      <p:sp>
        <p:nvSpPr>
          <p:cNvPr id="12" name="Freeform: Shape 11">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692C59B-65D1-4B4C-B309-58B5BB29EF39}"/>
              </a:ext>
            </a:extLst>
          </p:cNvPr>
          <p:cNvSpPr>
            <a:spLocks noGrp="1"/>
          </p:cNvSpPr>
          <p:nvPr>
            <p:ph idx="1"/>
          </p:nvPr>
        </p:nvSpPr>
        <p:spPr>
          <a:xfrm>
            <a:off x="838200" y="2173288"/>
            <a:ext cx="3603171" cy="3639684"/>
          </a:xfrm>
        </p:spPr>
        <p:txBody>
          <a:bodyPr anchor="ctr">
            <a:normAutofit/>
          </a:bodyPr>
          <a:lstStyle/>
          <a:p>
            <a:r>
              <a:rPr lang="en-US" sz="2000">
                <a:solidFill>
                  <a:srgbClr val="FFFFFF"/>
                </a:solidFill>
              </a:rPr>
              <a:t>The AC Gain Stage will use a non-inverting op-amp to amplify the input voltage. The Arduino will then read the output using an analog-to-digital converter.</a:t>
            </a:r>
          </a:p>
        </p:txBody>
      </p:sp>
      <p:pic>
        <p:nvPicPr>
          <p:cNvPr id="7" name="Picture 6">
            <a:extLst>
              <a:ext uri="{FF2B5EF4-FFF2-40B4-BE49-F238E27FC236}">
                <a16:creationId xmlns:a16="http://schemas.microsoft.com/office/drawing/2014/main" id="{59583DD6-87A4-453B-9C9F-427DA3DFDD77}"/>
              </a:ext>
            </a:extLst>
          </p:cNvPr>
          <p:cNvPicPr>
            <a:picLocks noChangeAspect="1"/>
          </p:cNvPicPr>
          <p:nvPr/>
        </p:nvPicPr>
        <p:blipFill>
          <a:blip r:embed="rId2"/>
          <a:stretch>
            <a:fillRect/>
          </a:stretch>
        </p:blipFill>
        <p:spPr>
          <a:xfrm>
            <a:off x="6183088" y="2753179"/>
            <a:ext cx="5170711" cy="2843890"/>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2197215040"/>
      </p:ext>
    </p:extLst>
  </p:cSld>
  <p:clrMapOvr>
    <a:masterClrMapping/>
  </p:clrMapOvr>
  <mc:AlternateContent xmlns:mc="http://schemas.openxmlformats.org/markup-compatibility/2006">
    <mc:Choice xmlns:p14="http://schemas.microsoft.com/office/powerpoint/2010/main" Requires="p14">
      <p:transition p14:dur="250" advTm="14969"/>
    </mc:Choice>
    <mc:Fallback>
      <p:transition advTm="1496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59094-ACD7-4751-AF09-3809D21EDF2D}"/>
              </a:ext>
            </a:extLst>
          </p:cNvPr>
          <p:cNvSpPr>
            <a:spLocks noGrp="1"/>
          </p:cNvSpPr>
          <p:nvPr>
            <p:ph type="title"/>
          </p:nvPr>
        </p:nvSpPr>
        <p:spPr>
          <a:xfrm>
            <a:off x="801099" y="1396289"/>
            <a:ext cx="5006336" cy="1325563"/>
          </a:xfrm>
        </p:spPr>
        <p:txBody>
          <a:bodyPr>
            <a:normAutofit/>
          </a:bodyPr>
          <a:lstStyle/>
          <a:p>
            <a:r>
              <a:rPr lang="en-US" dirty="0"/>
              <a:t>Arduino </a:t>
            </a:r>
            <a:r>
              <a:rPr lang="en-US" dirty="0" err="1"/>
              <a:t>Lilypad</a:t>
            </a:r>
            <a:endParaRPr lang="en-US" dirty="0"/>
          </a:p>
        </p:txBody>
      </p:sp>
      <p:sp>
        <p:nvSpPr>
          <p:cNvPr id="3" name="Content Placeholder 2">
            <a:extLst>
              <a:ext uri="{FF2B5EF4-FFF2-40B4-BE49-F238E27FC236}">
                <a16:creationId xmlns:a16="http://schemas.microsoft.com/office/drawing/2014/main" id="{E12D407B-43A2-4CD7-91C7-DC9C024B50D3}"/>
              </a:ext>
            </a:extLst>
          </p:cNvPr>
          <p:cNvSpPr>
            <a:spLocks noGrp="1"/>
          </p:cNvSpPr>
          <p:nvPr>
            <p:ph idx="1"/>
          </p:nvPr>
        </p:nvSpPr>
        <p:spPr>
          <a:xfrm>
            <a:off x="805543" y="2871982"/>
            <a:ext cx="5006336" cy="3181684"/>
          </a:xfrm>
        </p:spPr>
        <p:txBody>
          <a:bodyPr anchor="t">
            <a:normAutofit/>
          </a:bodyPr>
          <a:lstStyle/>
          <a:p>
            <a:r>
              <a:rPr lang="en-US" sz="1800" dirty="0"/>
              <a:t>I plan on using an Arduino </a:t>
            </a:r>
            <a:r>
              <a:rPr lang="en-US" sz="1800" dirty="0" err="1"/>
              <a:t>Lilypad</a:t>
            </a:r>
            <a:r>
              <a:rPr lang="en-US" sz="1800" dirty="0"/>
              <a:t> for my Arduino device. The Arduino </a:t>
            </a:r>
            <a:r>
              <a:rPr lang="en-US" sz="1800" dirty="0" err="1"/>
              <a:t>Lilypad</a:t>
            </a:r>
            <a:r>
              <a:rPr lang="en-US" sz="1800" dirty="0"/>
              <a:t> allows flexibility when testing needs to be done. The Arduino </a:t>
            </a:r>
            <a:r>
              <a:rPr lang="en-US" sz="1800" dirty="0" err="1"/>
              <a:t>Lilypad</a:t>
            </a:r>
            <a:r>
              <a:rPr lang="en-US" sz="1800" dirty="0"/>
              <a:t> can be sewn into clothing which is convenient for my project.</a:t>
            </a:r>
          </a:p>
        </p:txBody>
      </p:sp>
      <p:sp>
        <p:nvSpPr>
          <p:cNvPr id="9" name="Freeform: Shape 8">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EE1B1DA-6794-46F8-8264-C1FE3B0BB164}"/>
              </a:ext>
            </a:extLst>
          </p:cNvPr>
          <p:cNvPicPr>
            <a:picLocks noChangeAspect="1"/>
          </p:cNvPicPr>
          <p:nvPr/>
        </p:nvPicPr>
        <p:blipFill rotWithShape="1">
          <a:blip r:embed="rId2"/>
          <a:srcRect l="6535" r="5624"/>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31818029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advTm="14909"/>
    </mc:Choice>
    <mc:Fallback>
      <p:transition advTm="1490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1ACEE-2E2A-4CFA-98AA-6D422A12CB1A}"/>
              </a:ext>
            </a:extLst>
          </p:cNvPr>
          <p:cNvSpPr>
            <a:spLocks noGrp="1"/>
          </p:cNvSpPr>
          <p:nvPr>
            <p:ph type="title"/>
          </p:nvPr>
        </p:nvSpPr>
        <p:spPr>
          <a:xfrm>
            <a:off x="762001" y="803325"/>
            <a:ext cx="5314536" cy="1325563"/>
          </a:xfrm>
        </p:spPr>
        <p:txBody>
          <a:bodyPr>
            <a:normAutofit/>
          </a:bodyPr>
          <a:lstStyle/>
          <a:p>
            <a:r>
              <a:rPr lang="en-US" dirty="0"/>
              <a:t>Current Obstacle</a:t>
            </a:r>
          </a:p>
        </p:txBody>
      </p:sp>
      <p:sp>
        <p:nvSpPr>
          <p:cNvPr id="3" name="Content Placeholder 2">
            <a:extLst>
              <a:ext uri="{FF2B5EF4-FFF2-40B4-BE49-F238E27FC236}">
                <a16:creationId xmlns:a16="http://schemas.microsoft.com/office/drawing/2014/main" id="{F01F629A-F0FC-40DC-B8CB-81E3A863430C}"/>
              </a:ext>
            </a:extLst>
          </p:cNvPr>
          <p:cNvSpPr>
            <a:spLocks noGrp="1"/>
          </p:cNvSpPr>
          <p:nvPr>
            <p:ph idx="1"/>
          </p:nvPr>
        </p:nvSpPr>
        <p:spPr>
          <a:xfrm>
            <a:off x="762000" y="2279018"/>
            <a:ext cx="5314543" cy="3375920"/>
          </a:xfrm>
        </p:spPr>
        <p:txBody>
          <a:bodyPr anchor="t">
            <a:normAutofit/>
          </a:bodyPr>
          <a:lstStyle/>
          <a:p>
            <a:r>
              <a:rPr lang="en-US" sz="1800"/>
              <a:t>The biggest problem so far has been figuring out how to implement the reflective optical sensor into my circuit. Finding out how the pin layout works into my schematic has been somewhat problematic.</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E5594D8-4631-4B20-85FA-072A5D6EF821}"/>
              </a:ext>
            </a:extLst>
          </p:cNvPr>
          <p:cNvPicPr>
            <a:picLocks noChangeAspect="1"/>
          </p:cNvPicPr>
          <p:nvPr/>
        </p:nvPicPr>
        <p:blipFill rotWithShape="1">
          <a:blip r:embed="rId2"/>
          <a:srcRect l="3768" r="-2"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234592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advTm="15107"/>
    </mc:Choice>
    <mc:Fallback>
      <p:transition advTm="1510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Freeform: Shape 9">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F7BF33-6E1C-438F-843A-9AF756BE6BFC}"/>
              </a:ext>
            </a:extLst>
          </p:cNvPr>
          <p:cNvSpPr>
            <a:spLocks noGrp="1"/>
          </p:cNvSpPr>
          <p:nvPr>
            <p:ph type="title"/>
          </p:nvPr>
        </p:nvSpPr>
        <p:spPr>
          <a:xfrm>
            <a:off x="750242" y="632990"/>
            <a:ext cx="4062643" cy="1043409"/>
          </a:xfrm>
        </p:spPr>
        <p:txBody>
          <a:bodyPr>
            <a:normAutofit/>
          </a:bodyPr>
          <a:lstStyle/>
          <a:p>
            <a:r>
              <a:rPr lang="en-US" sz="3600"/>
              <a:t>Future Obstacle</a:t>
            </a:r>
          </a:p>
        </p:txBody>
      </p:sp>
      <p:sp>
        <p:nvSpPr>
          <p:cNvPr id="3" name="Content Placeholder 2">
            <a:extLst>
              <a:ext uri="{FF2B5EF4-FFF2-40B4-BE49-F238E27FC236}">
                <a16:creationId xmlns:a16="http://schemas.microsoft.com/office/drawing/2014/main" id="{BC3704EC-7569-4FD0-82C3-6D79FB2E1D79}"/>
              </a:ext>
            </a:extLst>
          </p:cNvPr>
          <p:cNvSpPr>
            <a:spLocks noGrp="1"/>
          </p:cNvSpPr>
          <p:nvPr>
            <p:ph idx="1"/>
          </p:nvPr>
        </p:nvSpPr>
        <p:spPr>
          <a:xfrm>
            <a:off x="518474" y="1774372"/>
            <a:ext cx="4064409" cy="2754086"/>
          </a:xfrm>
        </p:spPr>
        <p:txBody>
          <a:bodyPr anchor="t">
            <a:normAutofit/>
          </a:bodyPr>
          <a:lstStyle/>
          <a:p>
            <a:r>
              <a:rPr lang="en-US" sz="1800"/>
              <a:t>When it comes time to test the device. There will be the issue of holding the reflective optical sensor in place where there won’t be much disruption.</a:t>
            </a:r>
          </a:p>
        </p:txBody>
      </p:sp>
      <p:pic>
        <p:nvPicPr>
          <p:cNvPr id="5" name="Picture 4">
            <a:extLst>
              <a:ext uri="{FF2B5EF4-FFF2-40B4-BE49-F238E27FC236}">
                <a16:creationId xmlns:a16="http://schemas.microsoft.com/office/drawing/2014/main" id="{D5A4FDB1-8878-4715-BB22-CC4E67611834}"/>
              </a:ext>
            </a:extLst>
          </p:cNvPr>
          <p:cNvPicPr>
            <a:picLocks noChangeAspect="1"/>
          </p:cNvPicPr>
          <p:nvPr/>
        </p:nvPicPr>
        <p:blipFill>
          <a:blip r:embed="rId2"/>
          <a:stretch>
            <a:fillRect/>
          </a:stretch>
        </p:blipFill>
        <p:spPr>
          <a:xfrm>
            <a:off x="6735012" y="643467"/>
            <a:ext cx="4116949" cy="5278140"/>
          </a:xfrm>
          <a:prstGeom prst="rect">
            <a:avLst/>
          </a:prstGeom>
        </p:spPr>
      </p:pic>
    </p:spTree>
    <p:extLst>
      <p:ext uri="{BB962C8B-B14F-4D97-AF65-F5344CB8AC3E}">
        <p14:creationId xmlns:p14="http://schemas.microsoft.com/office/powerpoint/2010/main" val="35117809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advTm="14676"/>
    </mc:Choice>
    <mc:Fallback>
      <p:transition advTm="1467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87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8B3B91-0883-4083-8A50-7212BBA0BAD7}"/>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000">
                <a:solidFill>
                  <a:srgbClr val="FFFFFF"/>
                </a:solidFill>
              </a:rPr>
              <a:t>IR LED/Photodiode Issues</a:t>
            </a:r>
          </a:p>
        </p:txBody>
      </p:sp>
      <p:pic>
        <p:nvPicPr>
          <p:cNvPr id="4" name="Picture 3">
            <a:extLst>
              <a:ext uri="{FF2B5EF4-FFF2-40B4-BE49-F238E27FC236}">
                <a16:creationId xmlns:a16="http://schemas.microsoft.com/office/drawing/2014/main" id="{8D86D6E6-E09C-4CFB-A302-63280A51CFB7}"/>
              </a:ext>
            </a:extLst>
          </p:cNvPr>
          <p:cNvPicPr>
            <a:picLocks noChangeAspect="1"/>
          </p:cNvPicPr>
          <p:nvPr/>
        </p:nvPicPr>
        <p:blipFill>
          <a:blip r:embed="rId2"/>
          <a:stretch>
            <a:fillRect/>
          </a:stretch>
        </p:blipFill>
        <p:spPr>
          <a:xfrm>
            <a:off x="4038600" y="1313299"/>
            <a:ext cx="5804969" cy="3091146"/>
          </a:xfrm>
          <a:prstGeom prst="rect">
            <a:avLst/>
          </a:prstGeom>
        </p:spPr>
      </p:pic>
      <p:sp>
        <p:nvSpPr>
          <p:cNvPr id="3" name="Content Placeholder 2">
            <a:extLst>
              <a:ext uri="{FF2B5EF4-FFF2-40B4-BE49-F238E27FC236}">
                <a16:creationId xmlns:a16="http://schemas.microsoft.com/office/drawing/2014/main" id="{1311C7B4-7E75-443A-A8C6-F306476CEC34}"/>
              </a:ext>
            </a:extLst>
          </p:cNvPr>
          <p:cNvSpPr>
            <a:spLocks noGrp="1"/>
          </p:cNvSpPr>
          <p:nvPr>
            <p:ph idx="1"/>
          </p:nvPr>
        </p:nvSpPr>
        <p:spPr>
          <a:xfrm>
            <a:off x="4038600" y="4884873"/>
            <a:ext cx="7188199" cy="1292090"/>
          </a:xfrm>
        </p:spPr>
        <p:txBody>
          <a:bodyPr>
            <a:normAutofit/>
          </a:bodyPr>
          <a:lstStyle/>
          <a:p>
            <a:r>
              <a:rPr lang="en-US" sz="1800" dirty="0"/>
              <a:t>The issue with the IR LED and Photodiode is that they are sensitive to light which can be an issue when the data you want needs to be accurate. The encasement needs to be dark and stable for use, especially when in use for </a:t>
            </a:r>
            <a:r>
              <a:rPr lang="en-US" sz="1800"/>
              <a:t>cardiovascular exercise.</a:t>
            </a:r>
          </a:p>
        </p:txBody>
      </p:sp>
    </p:spTree>
    <p:extLst>
      <p:ext uri="{BB962C8B-B14F-4D97-AF65-F5344CB8AC3E}">
        <p14:creationId xmlns:p14="http://schemas.microsoft.com/office/powerpoint/2010/main" val="3077115147"/>
      </p:ext>
    </p:extLst>
  </p:cSld>
  <p:clrMapOvr>
    <a:masterClrMapping/>
  </p:clrMapOvr>
  <mc:AlternateContent xmlns:mc="http://schemas.openxmlformats.org/markup-compatibility/2006">
    <mc:Choice xmlns:p14="http://schemas.microsoft.com/office/powerpoint/2010/main" Requires="p14">
      <p:transition p14:dur="250" advTm="15191"/>
    </mc:Choice>
    <mc:Fallback>
      <p:transition advTm="1519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581CB-C62C-4A85-A88D-23F8F066126B}"/>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Future Plans</a:t>
            </a:r>
          </a:p>
        </p:txBody>
      </p:sp>
      <p:sp>
        <p:nvSpPr>
          <p:cNvPr id="3" name="Content Placeholder 2">
            <a:extLst>
              <a:ext uri="{FF2B5EF4-FFF2-40B4-BE49-F238E27FC236}">
                <a16:creationId xmlns:a16="http://schemas.microsoft.com/office/drawing/2014/main" id="{DB3E2DAD-C437-45D9-B5F9-9201794E1002}"/>
              </a:ext>
            </a:extLst>
          </p:cNvPr>
          <p:cNvSpPr>
            <a:spLocks noGrp="1"/>
          </p:cNvSpPr>
          <p:nvPr>
            <p:ph idx="1"/>
          </p:nvPr>
        </p:nvSpPr>
        <p:spPr>
          <a:xfrm>
            <a:off x="643468" y="2638044"/>
            <a:ext cx="3363974" cy="3415622"/>
          </a:xfrm>
        </p:spPr>
        <p:txBody>
          <a:bodyPr>
            <a:normAutofit/>
          </a:bodyPr>
          <a:lstStyle/>
          <a:p>
            <a:r>
              <a:rPr lang="en-US" sz="2000">
                <a:solidFill>
                  <a:schemeClr val="bg1"/>
                </a:solidFill>
              </a:rPr>
              <a:t>I plan on finishing the hardware aspect of the circuit in the near future while I also want to create the basic software aspect of this project after that.</a:t>
            </a:r>
          </a:p>
          <a:p>
            <a:endParaRPr lang="en-US" sz="2000">
              <a:solidFill>
                <a:schemeClr val="bg1"/>
              </a:solidFill>
            </a:endParaRPr>
          </a:p>
        </p:txBody>
      </p:sp>
      <p:pic>
        <p:nvPicPr>
          <p:cNvPr id="4" name="Picture 3">
            <a:extLst>
              <a:ext uri="{FF2B5EF4-FFF2-40B4-BE49-F238E27FC236}">
                <a16:creationId xmlns:a16="http://schemas.microsoft.com/office/drawing/2014/main" id="{9039AE8E-D685-429A-9F34-1F6D5CA88603}"/>
              </a:ext>
            </a:extLst>
          </p:cNvPr>
          <p:cNvPicPr>
            <a:picLocks noChangeAspect="1"/>
          </p:cNvPicPr>
          <p:nvPr/>
        </p:nvPicPr>
        <p:blipFill>
          <a:blip r:embed="rId2"/>
          <a:stretch>
            <a:fillRect/>
          </a:stretch>
        </p:blipFill>
        <p:spPr>
          <a:xfrm>
            <a:off x="5880354" y="643467"/>
            <a:ext cx="5085586" cy="5410199"/>
          </a:xfrm>
          <a:prstGeom prst="rect">
            <a:avLst/>
          </a:prstGeom>
        </p:spPr>
      </p:pic>
    </p:spTree>
    <p:extLst>
      <p:ext uri="{BB962C8B-B14F-4D97-AF65-F5344CB8AC3E}">
        <p14:creationId xmlns:p14="http://schemas.microsoft.com/office/powerpoint/2010/main" val="1985447985"/>
      </p:ext>
    </p:extLst>
  </p:cSld>
  <p:clrMapOvr>
    <a:masterClrMapping/>
  </p:clrMapOvr>
  <mc:AlternateContent xmlns:mc="http://schemas.openxmlformats.org/markup-compatibility/2006">
    <mc:Choice xmlns:p14="http://schemas.microsoft.com/office/powerpoint/2010/main" Requires="p14">
      <p:transition p14:dur="250" advTm="14887"/>
    </mc:Choice>
    <mc:Fallback>
      <p:transition advTm="1488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96655-EB41-4CB3-8D47-906FC7FB9E07}"/>
              </a:ext>
            </a:extLst>
          </p:cNvPr>
          <p:cNvSpPr>
            <a:spLocks noGrp="1"/>
          </p:cNvSpPr>
          <p:nvPr>
            <p:ph type="title"/>
          </p:nvPr>
        </p:nvSpPr>
        <p:spPr>
          <a:xfrm>
            <a:off x="762001" y="803325"/>
            <a:ext cx="5314536" cy="1325563"/>
          </a:xfrm>
        </p:spPr>
        <p:txBody>
          <a:bodyPr>
            <a:normAutofit/>
          </a:bodyPr>
          <a:lstStyle/>
          <a:p>
            <a:r>
              <a:rPr lang="en-US"/>
              <a:t>Possible Continuation of the Project</a:t>
            </a:r>
            <a:endParaRPr lang="en-US" dirty="0"/>
          </a:p>
        </p:txBody>
      </p:sp>
      <p:sp>
        <p:nvSpPr>
          <p:cNvPr id="3" name="Content Placeholder 2">
            <a:extLst>
              <a:ext uri="{FF2B5EF4-FFF2-40B4-BE49-F238E27FC236}">
                <a16:creationId xmlns:a16="http://schemas.microsoft.com/office/drawing/2014/main" id="{15818778-FEEF-4F2B-A887-6AC13E6AC9DA}"/>
              </a:ext>
            </a:extLst>
          </p:cNvPr>
          <p:cNvSpPr>
            <a:spLocks noGrp="1"/>
          </p:cNvSpPr>
          <p:nvPr>
            <p:ph idx="1"/>
          </p:nvPr>
        </p:nvSpPr>
        <p:spPr>
          <a:xfrm>
            <a:off x="762000" y="2279018"/>
            <a:ext cx="5314543" cy="3375920"/>
          </a:xfrm>
        </p:spPr>
        <p:txBody>
          <a:bodyPr anchor="t">
            <a:normAutofit/>
          </a:bodyPr>
          <a:lstStyle/>
          <a:p>
            <a:r>
              <a:rPr lang="en-US" sz="1800"/>
              <a:t>If time allows it, I would like to make an app that can allow the user to track their progress. It would basically be a version of the Arduino program but viewable through your phone.</a:t>
            </a:r>
          </a:p>
        </p:txBody>
      </p:sp>
      <p:sp>
        <p:nvSpPr>
          <p:cNvPr id="6"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C2FFB92-C4AC-48F3-B62F-1806E7EA1369}"/>
              </a:ext>
            </a:extLst>
          </p:cNvPr>
          <p:cNvPicPr>
            <a:picLocks noChangeAspect="1"/>
          </p:cNvPicPr>
          <p:nvPr/>
        </p:nvPicPr>
        <p:blipFill rotWithShape="1">
          <a:blip r:embed="rId2"/>
          <a:srcRect l="29427" r="25584"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433040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advTm="15078"/>
    </mc:Choice>
    <mc:Fallback>
      <p:transition advTm="1507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4AC920-C727-4772-9326-967D3C8D42D3}"/>
              </a:ext>
            </a:extLst>
          </p:cNvPr>
          <p:cNvSpPr>
            <a:spLocks noGrp="1"/>
          </p:cNvSpPr>
          <p:nvPr>
            <p:ph type="title"/>
          </p:nvPr>
        </p:nvSpPr>
        <p:spPr>
          <a:xfrm>
            <a:off x="863029" y="1012004"/>
            <a:ext cx="3416158" cy="4795408"/>
          </a:xfrm>
        </p:spPr>
        <p:txBody>
          <a:bodyPr>
            <a:normAutofit/>
          </a:bodyPr>
          <a:lstStyle/>
          <a:p>
            <a:r>
              <a:rPr lang="en-US">
                <a:solidFill>
                  <a:srgbClr val="FFFFFF"/>
                </a:solidFill>
              </a:rPr>
              <a:t>What is a pulse oximeter?</a:t>
            </a:r>
          </a:p>
        </p:txBody>
      </p:sp>
      <p:graphicFrame>
        <p:nvGraphicFramePr>
          <p:cNvPr id="5" name="Content Placeholder 2">
            <a:extLst>
              <a:ext uri="{FF2B5EF4-FFF2-40B4-BE49-F238E27FC236}">
                <a16:creationId xmlns:a16="http://schemas.microsoft.com/office/drawing/2014/main" id="{BE843695-EFA4-40B3-AA54-83E0EFDED0AA}"/>
              </a:ext>
            </a:extLst>
          </p:cNvPr>
          <p:cNvGraphicFramePr>
            <a:graphicFrameLocks noGrp="1"/>
          </p:cNvGraphicFramePr>
          <p:nvPr>
            <p:ph idx="1"/>
            <p:extLst>
              <p:ext uri="{D42A27DB-BD31-4B8C-83A1-F6EECF244321}">
                <p14:modId xmlns:p14="http://schemas.microsoft.com/office/powerpoint/2010/main" val="206755706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8710535"/>
      </p:ext>
    </p:extLst>
  </p:cSld>
  <p:clrMapOvr>
    <a:masterClrMapping/>
  </p:clrMapOvr>
  <mc:AlternateContent xmlns:mc="http://schemas.openxmlformats.org/markup-compatibility/2006">
    <mc:Choice xmlns:p14="http://schemas.microsoft.com/office/powerpoint/2010/main" Requires="p14">
      <p:transition p14:dur="250" advTm="15070"/>
    </mc:Choice>
    <mc:Fallback>
      <p:transition advTm="1507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DA7BE89-FADA-490B-9606-190BC3062C73}"/>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Questions?</a:t>
            </a:r>
          </a:p>
        </p:txBody>
      </p:sp>
    </p:spTree>
    <p:extLst>
      <p:ext uri="{BB962C8B-B14F-4D97-AF65-F5344CB8AC3E}">
        <p14:creationId xmlns:p14="http://schemas.microsoft.com/office/powerpoint/2010/main" val="21698602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advTm="13967"/>
    </mc:Choice>
    <mc:Fallback>
      <p:transition advTm="1396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A40A0-A86E-4FCD-9C3C-5A25634FC4FD}"/>
              </a:ext>
            </a:extLst>
          </p:cNvPr>
          <p:cNvSpPr>
            <a:spLocks noGrp="1"/>
          </p:cNvSpPr>
          <p:nvPr>
            <p:ph type="title"/>
          </p:nvPr>
        </p:nvSpPr>
        <p:spPr>
          <a:xfrm>
            <a:off x="838200" y="365126"/>
            <a:ext cx="5340605" cy="1146176"/>
          </a:xfrm>
        </p:spPr>
        <p:txBody>
          <a:bodyPr>
            <a:normAutofit/>
          </a:bodyPr>
          <a:lstStyle/>
          <a:p>
            <a:r>
              <a:rPr lang="en-US"/>
              <a:t>Arduino</a:t>
            </a:r>
            <a:endParaRPr lang="en-US" dirty="0"/>
          </a:p>
        </p:txBody>
      </p:sp>
      <p:sp>
        <p:nvSpPr>
          <p:cNvPr id="12" name="Freeform: Shape 8">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35652DB-D1C2-499C-9CB1-DD15B12EE18D}"/>
              </a:ext>
            </a:extLst>
          </p:cNvPr>
          <p:cNvSpPr>
            <a:spLocks noGrp="1"/>
          </p:cNvSpPr>
          <p:nvPr>
            <p:ph idx="1"/>
          </p:nvPr>
        </p:nvSpPr>
        <p:spPr>
          <a:xfrm>
            <a:off x="838200" y="2173288"/>
            <a:ext cx="3603171" cy="3639684"/>
          </a:xfrm>
        </p:spPr>
        <p:txBody>
          <a:bodyPr anchor="ctr">
            <a:normAutofit/>
          </a:bodyPr>
          <a:lstStyle/>
          <a:p>
            <a:r>
              <a:rPr lang="en-US" sz="2000">
                <a:solidFill>
                  <a:srgbClr val="FFFFFF"/>
                </a:solidFill>
              </a:rPr>
              <a:t>In this project I will be using an Arduino to represent the electrical aspect of this project into numbers that can be used as data for the user to see.</a:t>
            </a:r>
          </a:p>
        </p:txBody>
      </p:sp>
      <p:pic>
        <p:nvPicPr>
          <p:cNvPr id="4" name="Picture 3">
            <a:extLst>
              <a:ext uri="{FF2B5EF4-FFF2-40B4-BE49-F238E27FC236}">
                <a16:creationId xmlns:a16="http://schemas.microsoft.com/office/drawing/2014/main" id="{F704A2CB-BF90-40DC-B5FC-3E57A1191EF2}"/>
              </a:ext>
            </a:extLst>
          </p:cNvPr>
          <p:cNvPicPr>
            <a:picLocks noChangeAspect="1"/>
          </p:cNvPicPr>
          <p:nvPr/>
        </p:nvPicPr>
        <p:blipFill>
          <a:blip r:embed="rId2"/>
          <a:stretch>
            <a:fillRect/>
          </a:stretch>
        </p:blipFill>
        <p:spPr>
          <a:xfrm>
            <a:off x="6183088" y="2332804"/>
            <a:ext cx="5170711" cy="3684640"/>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3272574786"/>
      </p:ext>
    </p:extLst>
  </p:cSld>
  <p:clrMapOvr>
    <a:masterClrMapping/>
  </p:clrMapOvr>
  <mc:AlternateContent xmlns:mc="http://schemas.openxmlformats.org/markup-compatibility/2006">
    <mc:Choice xmlns:p14="http://schemas.microsoft.com/office/powerpoint/2010/main" Requires="p14">
      <p:transition p14:dur="250" advTm="14904"/>
    </mc:Choice>
    <mc:Fallback>
      <p:transition advTm="1490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480E15-BD6C-4E08-BFDE-A6A51F669F26}"/>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Interest</a:t>
            </a:r>
          </a:p>
        </p:txBody>
      </p:sp>
      <p:sp>
        <p:nvSpPr>
          <p:cNvPr id="3" name="Content Placeholder 2">
            <a:extLst>
              <a:ext uri="{FF2B5EF4-FFF2-40B4-BE49-F238E27FC236}">
                <a16:creationId xmlns:a16="http://schemas.microsoft.com/office/drawing/2014/main" id="{82352A61-F7D8-4F8C-9937-4A3CAC711A0F}"/>
              </a:ext>
            </a:extLst>
          </p:cNvPr>
          <p:cNvSpPr>
            <a:spLocks noGrp="1"/>
          </p:cNvSpPr>
          <p:nvPr>
            <p:ph idx="1"/>
          </p:nvPr>
        </p:nvSpPr>
        <p:spPr>
          <a:xfrm>
            <a:off x="643468" y="2638044"/>
            <a:ext cx="3363974" cy="3415622"/>
          </a:xfrm>
        </p:spPr>
        <p:txBody>
          <a:bodyPr>
            <a:normAutofit/>
          </a:bodyPr>
          <a:lstStyle/>
          <a:p>
            <a:r>
              <a:rPr lang="en-US" sz="2000">
                <a:solidFill>
                  <a:schemeClr val="bg1"/>
                </a:solidFill>
              </a:rPr>
              <a:t>I’ve always had a passion for fitness. Many people want to be fit, but what’s the most optimal way of achieving a person’s goal?</a:t>
            </a:r>
          </a:p>
        </p:txBody>
      </p:sp>
      <p:pic>
        <p:nvPicPr>
          <p:cNvPr id="4" name="Picture 3">
            <a:extLst>
              <a:ext uri="{FF2B5EF4-FFF2-40B4-BE49-F238E27FC236}">
                <a16:creationId xmlns:a16="http://schemas.microsoft.com/office/drawing/2014/main" id="{3E1AFC10-5380-4308-87B7-CBA33C09A26B}"/>
              </a:ext>
            </a:extLst>
          </p:cNvPr>
          <p:cNvPicPr>
            <a:picLocks noChangeAspect="1"/>
          </p:cNvPicPr>
          <p:nvPr/>
        </p:nvPicPr>
        <p:blipFill>
          <a:blip r:embed="rId2"/>
          <a:stretch>
            <a:fillRect/>
          </a:stretch>
        </p:blipFill>
        <p:spPr>
          <a:xfrm>
            <a:off x="5641554" y="643467"/>
            <a:ext cx="5563187" cy="5410199"/>
          </a:xfrm>
          <a:prstGeom prst="rect">
            <a:avLst/>
          </a:prstGeom>
        </p:spPr>
      </p:pic>
    </p:spTree>
    <p:extLst>
      <p:ext uri="{BB962C8B-B14F-4D97-AF65-F5344CB8AC3E}">
        <p14:creationId xmlns:p14="http://schemas.microsoft.com/office/powerpoint/2010/main" val="2963154808"/>
      </p:ext>
    </p:extLst>
  </p:cSld>
  <p:clrMapOvr>
    <a:masterClrMapping/>
  </p:clrMapOvr>
  <mc:AlternateContent xmlns:mc="http://schemas.openxmlformats.org/markup-compatibility/2006">
    <mc:Choice xmlns:p14="http://schemas.microsoft.com/office/powerpoint/2010/main" Requires="p14">
      <p:transition p14:dur="250" advTm="14740"/>
    </mc:Choice>
    <mc:Fallback>
      <p:transition advTm="1474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FC195B-630C-4FA0-BF82-735084D89C23}"/>
              </a:ext>
            </a:extLst>
          </p:cNvPr>
          <p:cNvPicPr>
            <a:picLocks noChangeAspect="1"/>
          </p:cNvPicPr>
          <p:nvPr/>
        </p:nvPicPr>
        <p:blipFill rotWithShape="1">
          <a:blip r:embed="rId2"/>
          <a:srcRect l="3560" r="9772" b="-1"/>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BAA3BAE-D612-49A1-8F26-6A456A476DAD}"/>
              </a:ext>
            </a:extLst>
          </p:cNvPr>
          <p:cNvSpPr>
            <a:spLocks noGrp="1"/>
          </p:cNvSpPr>
          <p:nvPr>
            <p:ph type="title"/>
          </p:nvPr>
        </p:nvSpPr>
        <p:spPr>
          <a:xfrm>
            <a:off x="709448" y="1913950"/>
            <a:ext cx="4204137" cy="1342754"/>
          </a:xfrm>
        </p:spPr>
        <p:txBody>
          <a:bodyPr>
            <a:normAutofit/>
          </a:bodyPr>
          <a:lstStyle/>
          <a:p>
            <a:pPr algn="ctr"/>
            <a:r>
              <a:rPr lang="en-US" sz="3600"/>
              <a:t>Interest Continued</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9CFBAEB-2CA9-4AEB-B261-ED68C79F0908}"/>
              </a:ext>
            </a:extLst>
          </p:cNvPr>
          <p:cNvSpPr>
            <a:spLocks noGrp="1"/>
          </p:cNvSpPr>
          <p:nvPr>
            <p:ph idx="1"/>
          </p:nvPr>
        </p:nvSpPr>
        <p:spPr>
          <a:xfrm>
            <a:off x="525516" y="3417573"/>
            <a:ext cx="4593021" cy="2619839"/>
          </a:xfrm>
        </p:spPr>
        <p:txBody>
          <a:bodyPr anchor="ctr">
            <a:normAutofit/>
          </a:bodyPr>
          <a:lstStyle/>
          <a:p>
            <a:r>
              <a:rPr lang="en-US" sz="1800"/>
              <a:t>Some people who talk about the gym have aesthetic goals in mind. One of these goals is to lose fat. What’s the best way to lose fat?</a:t>
            </a:r>
          </a:p>
        </p:txBody>
      </p:sp>
    </p:spTree>
    <p:extLst>
      <p:ext uri="{BB962C8B-B14F-4D97-AF65-F5344CB8AC3E}">
        <p14:creationId xmlns:p14="http://schemas.microsoft.com/office/powerpoint/2010/main" val="2063544382"/>
      </p:ext>
    </p:extLst>
  </p:cSld>
  <p:clrMapOvr>
    <a:masterClrMapping/>
  </p:clrMapOvr>
  <mc:AlternateContent xmlns:mc="http://schemas.openxmlformats.org/markup-compatibility/2006">
    <mc:Choice xmlns:p14="http://schemas.microsoft.com/office/powerpoint/2010/main" Requires="p14">
      <p:transition p14:dur="250" advTm="15170"/>
    </mc:Choice>
    <mc:Fallback>
      <p:transition advTm="1517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6B40FD-4583-4752-9EA7-D59F28E44E8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Research</a:t>
            </a:r>
          </a:p>
        </p:txBody>
      </p:sp>
      <p:sp>
        <p:nvSpPr>
          <p:cNvPr id="3" name="Content Placeholder 2">
            <a:extLst>
              <a:ext uri="{FF2B5EF4-FFF2-40B4-BE49-F238E27FC236}">
                <a16:creationId xmlns:a16="http://schemas.microsoft.com/office/drawing/2014/main" id="{7E2BC217-AA30-4648-A193-F4E2D37FE7C7}"/>
              </a:ext>
            </a:extLst>
          </p:cNvPr>
          <p:cNvSpPr>
            <a:spLocks noGrp="1"/>
          </p:cNvSpPr>
          <p:nvPr>
            <p:ph idx="1"/>
          </p:nvPr>
        </p:nvSpPr>
        <p:spPr>
          <a:xfrm>
            <a:off x="643468" y="2638044"/>
            <a:ext cx="3363974" cy="3415622"/>
          </a:xfrm>
        </p:spPr>
        <p:txBody>
          <a:bodyPr>
            <a:normAutofit/>
          </a:bodyPr>
          <a:lstStyle/>
          <a:p>
            <a:r>
              <a:rPr lang="en-US" sz="2000">
                <a:solidFill>
                  <a:schemeClr val="bg1"/>
                </a:solidFill>
              </a:rPr>
              <a:t>The research shows that a heart rate of around 60%-70% is optimal to burn fat. What if a device could tell you exactly when you’ve reached the beginning of the “fat burning zone” and when you’re reaching the limit of the “fat burning zone” so you don’t need to overwork yourself?</a:t>
            </a:r>
          </a:p>
        </p:txBody>
      </p:sp>
      <p:pic>
        <p:nvPicPr>
          <p:cNvPr id="4" name="Picture 3">
            <a:extLst>
              <a:ext uri="{FF2B5EF4-FFF2-40B4-BE49-F238E27FC236}">
                <a16:creationId xmlns:a16="http://schemas.microsoft.com/office/drawing/2014/main" id="{F62F1755-8665-4494-9B29-B53DEEE29107}"/>
              </a:ext>
            </a:extLst>
          </p:cNvPr>
          <p:cNvPicPr>
            <a:picLocks noChangeAspect="1"/>
          </p:cNvPicPr>
          <p:nvPr/>
        </p:nvPicPr>
        <p:blipFill>
          <a:blip r:embed="rId2"/>
          <a:stretch>
            <a:fillRect/>
          </a:stretch>
        </p:blipFill>
        <p:spPr>
          <a:xfrm>
            <a:off x="5297763" y="1176424"/>
            <a:ext cx="6250769" cy="4344284"/>
          </a:xfrm>
          <a:prstGeom prst="rect">
            <a:avLst/>
          </a:prstGeom>
        </p:spPr>
      </p:pic>
    </p:spTree>
    <p:extLst>
      <p:ext uri="{BB962C8B-B14F-4D97-AF65-F5344CB8AC3E}">
        <p14:creationId xmlns:p14="http://schemas.microsoft.com/office/powerpoint/2010/main" val="1142349209"/>
      </p:ext>
    </p:extLst>
  </p:cSld>
  <p:clrMapOvr>
    <a:masterClrMapping/>
  </p:clrMapOvr>
  <mc:AlternateContent xmlns:mc="http://schemas.openxmlformats.org/markup-compatibility/2006">
    <mc:Choice xmlns:p14="http://schemas.microsoft.com/office/powerpoint/2010/main" Requires="p14">
      <p:transition p14:dur="250" advTm="14797"/>
    </mc:Choice>
    <mc:Fallback>
      <p:transition advTm="1479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Top Corners Rounded 8">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Top Corners Rounded 10">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C0BE3E-FBAF-41B7-8746-B2C59EC62722}"/>
              </a:ext>
            </a:extLst>
          </p:cNvPr>
          <p:cNvSpPr>
            <a:spLocks noGrp="1"/>
          </p:cNvSpPr>
          <p:nvPr>
            <p:ph type="title"/>
          </p:nvPr>
        </p:nvSpPr>
        <p:spPr>
          <a:xfrm>
            <a:off x="321733" y="981091"/>
            <a:ext cx="4092951" cy="1624457"/>
          </a:xfrm>
        </p:spPr>
        <p:txBody>
          <a:bodyPr>
            <a:normAutofit/>
          </a:bodyPr>
          <a:lstStyle/>
          <a:p>
            <a:r>
              <a:rPr lang="en-US" sz="3600">
                <a:solidFill>
                  <a:schemeClr val="bg1"/>
                </a:solidFill>
              </a:rPr>
              <a:t>Variety of exercise options</a:t>
            </a:r>
          </a:p>
        </p:txBody>
      </p:sp>
      <p:cxnSp>
        <p:nvCxnSpPr>
          <p:cNvPr id="13" name="Straight Connector 12">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D3713A5-B34B-4A87-99A4-0686394D393A}"/>
              </a:ext>
            </a:extLst>
          </p:cNvPr>
          <p:cNvSpPr>
            <a:spLocks noGrp="1"/>
          </p:cNvSpPr>
          <p:nvPr>
            <p:ph idx="1"/>
          </p:nvPr>
        </p:nvSpPr>
        <p:spPr>
          <a:xfrm>
            <a:off x="321733" y="2834809"/>
            <a:ext cx="4092951" cy="3042099"/>
          </a:xfrm>
        </p:spPr>
        <p:txBody>
          <a:bodyPr anchor="t">
            <a:normAutofit/>
          </a:bodyPr>
          <a:lstStyle/>
          <a:p>
            <a:r>
              <a:rPr lang="en-US" sz="2000">
                <a:solidFill>
                  <a:schemeClr val="bg1"/>
                </a:solidFill>
              </a:rPr>
              <a:t>This device should not limit the user in any way. Take any form of activity and it will just track your heart rate and let you know when you are in or out of the fat burning zone.</a:t>
            </a:r>
          </a:p>
        </p:txBody>
      </p:sp>
      <p:pic>
        <p:nvPicPr>
          <p:cNvPr id="4" name="Picture 3">
            <a:extLst>
              <a:ext uri="{FF2B5EF4-FFF2-40B4-BE49-F238E27FC236}">
                <a16:creationId xmlns:a16="http://schemas.microsoft.com/office/drawing/2014/main" id="{DD699537-800D-4D25-9BBA-9B4D105DBFCA}"/>
              </a:ext>
            </a:extLst>
          </p:cNvPr>
          <p:cNvPicPr>
            <a:picLocks noChangeAspect="1"/>
          </p:cNvPicPr>
          <p:nvPr/>
        </p:nvPicPr>
        <p:blipFill>
          <a:blip r:embed="rId2"/>
          <a:stretch>
            <a:fillRect/>
          </a:stretch>
        </p:blipFill>
        <p:spPr>
          <a:xfrm>
            <a:off x="5203767" y="1240643"/>
            <a:ext cx="6542117" cy="4219665"/>
          </a:xfrm>
          <a:prstGeom prst="rect">
            <a:avLst/>
          </a:prstGeom>
        </p:spPr>
      </p:pic>
    </p:spTree>
    <p:extLst>
      <p:ext uri="{BB962C8B-B14F-4D97-AF65-F5344CB8AC3E}">
        <p14:creationId xmlns:p14="http://schemas.microsoft.com/office/powerpoint/2010/main" val="1846836914"/>
      </p:ext>
    </p:extLst>
  </p:cSld>
  <p:clrMapOvr>
    <a:masterClrMapping/>
  </p:clrMapOvr>
  <mc:AlternateContent xmlns:mc="http://schemas.openxmlformats.org/markup-compatibility/2006">
    <mc:Choice xmlns:p14="http://schemas.microsoft.com/office/powerpoint/2010/main" Requires="p14">
      <p:transition p14:dur="250" advTm="15152"/>
    </mc:Choice>
    <mc:Fallback>
      <p:transition advTm="1515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9EAFADA-F083-4B49-BC08-47F7E4B4705F}"/>
              </a:ext>
            </a:extLst>
          </p:cNvPr>
          <p:cNvSpPr>
            <a:spLocks noGrp="1"/>
          </p:cNvSpPr>
          <p:nvPr>
            <p:ph type="title"/>
          </p:nvPr>
        </p:nvSpPr>
        <p:spPr>
          <a:xfrm>
            <a:off x="863029" y="1012004"/>
            <a:ext cx="3416158" cy="4795408"/>
          </a:xfrm>
        </p:spPr>
        <p:txBody>
          <a:bodyPr>
            <a:normAutofit/>
          </a:bodyPr>
          <a:lstStyle/>
          <a:p>
            <a:r>
              <a:rPr lang="en-US">
                <a:solidFill>
                  <a:srgbClr val="FFFFFF"/>
                </a:solidFill>
              </a:rPr>
              <a:t>What if fat-loss isn’t my main goal?</a:t>
            </a:r>
          </a:p>
        </p:txBody>
      </p:sp>
      <p:graphicFrame>
        <p:nvGraphicFramePr>
          <p:cNvPr id="7" name="Content Placeholder 2">
            <a:extLst>
              <a:ext uri="{FF2B5EF4-FFF2-40B4-BE49-F238E27FC236}">
                <a16:creationId xmlns:a16="http://schemas.microsoft.com/office/drawing/2014/main" id="{DD4CCF75-8E8C-437C-BDEA-A68B8856FA56}"/>
              </a:ext>
            </a:extLst>
          </p:cNvPr>
          <p:cNvGraphicFramePr>
            <a:graphicFrameLocks noGrp="1"/>
          </p:cNvGraphicFramePr>
          <p:nvPr>
            <p:ph idx="1"/>
            <p:extLst>
              <p:ext uri="{D42A27DB-BD31-4B8C-83A1-F6EECF244321}">
                <p14:modId xmlns:p14="http://schemas.microsoft.com/office/powerpoint/2010/main" val="350282546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4613840"/>
      </p:ext>
    </p:extLst>
  </p:cSld>
  <p:clrMapOvr>
    <a:masterClrMapping/>
  </p:clrMapOvr>
  <mc:AlternateContent xmlns:mc="http://schemas.openxmlformats.org/markup-compatibility/2006">
    <mc:Choice xmlns:p14="http://schemas.microsoft.com/office/powerpoint/2010/main" Requires="p14">
      <p:transition p14:dur="250" advTm="14808"/>
    </mc:Choice>
    <mc:Fallback>
      <p:transition advTm="1480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600A3D-008B-40A9-86B6-3DE5AC105216}"/>
              </a:ext>
            </a:extLst>
          </p:cNvPr>
          <p:cNvPicPr>
            <a:picLocks noChangeAspect="1"/>
          </p:cNvPicPr>
          <p:nvPr/>
        </p:nvPicPr>
        <p:blipFill rotWithShape="1">
          <a:blip r:embed="rId2"/>
          <a:srcRect r="11111"/>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F13B1ABC-27CC-46DD-B25F-DD7258A33773}"/>
              </a:ext>
            </a:extLst>
          </p:cNvPr>
          <p:cNvSpPr>
            <a:spLocks noGrp="1"/>
          </p:cNvSpPr>
          <p:nvPr>
            <p:ph type="title"/>
          </p:nvPr>
        </p:nvSpPr>
        <p:spPr>
          <a:xfrm>
            <a:off x="709448" y="1913950"/>
            <a:ext cx="4204137" cy="1342754"/>
          </a:xfrm>
        </p:spPr>
        <p:txBody>
          <a:bodyPr>
            <a:normAutofit/>
          </a:bodyPr>
          <a:lstStyle/>
          <a:p>
            <a:pPr algn="ctr"/>
            <a:r>
              <a:rPr lang="en-US" sz="3600"/>
              <a:t>A device in the making</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399EC59-2836-4B89-9C42-CBC770357F94}"/>
              </a:ext>
            </a:extLst>
          </p:cNvPr>
          <p:cNvSpPr>
            <a:spLocks noGrp="1"/>
          </p:cNvSpPr>
          <p:nvPr>
            <p:ph idx="1"/>
          </p:nvPr>
        </p:nvSpPr>
        <p:spPr>
          <a:xfrm>
            <a:off x="525516" y="3417573"/>
            <a:ext cx="4593021" cy="2619839"/>
          </a:xfrm>
        </p:spPr>
        <p:txBody>
          <a:bodyPr anchor="ctr">
            <a:normAutofit/>
          </a:bodyPr>
          <a:lstStyle/>
          <a:p>
            <a:r>
              <a:rPr lang="en-US" sz="1800"/>
              <a:t>So far, the board is being made. The project is broken up into four main parts:</a:t>
            </a:r>
          </a:p>
          <a:p>
            <a:r>
              <a:rPr lang="en-US" sz="1800"/>
              <a:t>IR LED and Photodiode</a:t>
            </a:r>
          </a:p>
          <a:p>
            <a:r>
              <a:rPr lang="en-US" sz="1800"/>
              <a:t>Transimpedance Amplifier</a:t>
            </a:r>
          </a:p>
          <a:p>
            <a:r>
              <a:rPr lang="en-US" sz="1800"/>
              <a:t>High Pass Filter</a:t>
            </a:r>
          </a:p>
          <a:p>
            <a:r>
              <a:rPr lang="en-US" sz="1800"/>
              <a:t>AC Gain Stage</a:t>
            </a:r>
          </a:p>
        </p:txBody>
      </p:sp>
    </p:spTree>
    <p:extLst>
      <p:ext uri="{BB962C8B-B14F-4D97-AF65-F5344CB8AC3E}">
        <p14:creationId xmlns:p14="http://schemas.microsoft.com/office/powerpoint/2010/main" val="2672157893"/>
      </p:ext>
    </p:extLst>
  </p:cSld>
  <p:clrMapOvr>
    <a:masterClrMapping/>
  </p:clrMapOvr>
  <mc:AlternateContent xmlns:mc="http://schemas.openxmlformats.org/markup-compatibility/2006">
    <mc:Choice xmlns:p14="http://schemas.microsoft.com/office/powerpoint/2010/main" Requires="p14">
      <p:transition p14:dur="250" advTm="15136"/>
    </mc:Choice>
    <mc:Fallback>
      <p:transition advTm="15136"/>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711</Words>
  <Application>Microsoft Macintosh PowerPoint</Application>
  <PresentationFormat>Widescreen</PresentationFormat>
  <Paragraphs>48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Arduino Pulse Oximeter</vt:lpstr>
      <vt:lpstr>What is a pulse oximeter?</vt:lpstr>
      <vt:lpstr>Arduino</vt:lpstr>
      <vt:lpstr>Interest</vt:lpstr>
      <vt:lpstr>Interest Continued</vt:lpstr>
      <vt:lpstr>Research</vt:lpstr>
      <vt:lpstr>Variety of exercise options</vt:lpstr>
      <vt:lpstr>What if fat-loss isn’t my main goal?</vt:lpstr>
      <vt:lpstr>A device in the making</vt:lpstr>
      <vt:lpstr>IR LED and Photodiode</vt:lpstr>
      <vt:lpstr>Transimpedance Amplifier</vt:lpstr>
      <vt:lpstr>High Pass Filter</vt:lpstr>
      <vt:lpstr>AC Gain Stage</vt:lpstr>
      <vt:lpstr>Arduino Lilypad</vt:lpstr>
      <vt:lpstr>Current Obstacle</vt:lpstr>
      <vt:lpstr>Future Obstacle</vt:lpstr>
      <vt:lpstr>IR LED/Photodiode Issues</vt:lpstr>
      <vt:lpstr>Future Plans</vt:lpstr>
      <vt:lpstr>Possible Continuation of the Project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Arduino Pulse Oximeter</dc:title>
  <dc:creator>Takuya Seaver</dc:creator>
  <cp:lastModifiedBy>Takuya Seaver</cp:lastModifiedBy>
  <cp:revision>4</cp:revision>
  <dcterms:created xsi:type="dcterms:W3CDTF">2019-03-07T02:54:11Z</dcterms:created>
  <dcterms:modified xsi:type="dcterms:W3CDTF">2019-03-07T18:14:14Z</dcterms:modified>
</cp:coreProperties>
</file>