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1" r:id="rId1"/>
  </p:sldMasterIdLst>
  <p:notesMasterIdLst>
    <p:notesMasterId r:id="rId27"/>
  </p:notesMasterIdLst>
  <p:sldIdLst>
    <p:sldId id="256" r:id="rId2"/>
    <p:sldId id="259" r:id="rId3"/>
    <p:sldId id="257" r:id="rId4"/>
    <p:sldId id="258" r:id="rId5"/>
    <p:sldId id="260" r:id="rId6"/>
    <p:sldId id="261" r:id="rId7"/>
    <p:sldId id="279" r:id="rId8"/>
    <p:sldId id="262" r:id="rId9"/>
    <p:sldId id="276" r:id="rId10"/>
    <p:sldId id="278" r:id="rId11"/>
    <p:sldId id="273" r:id="rId12"/>
    <p:sldId id="274" r:id="rId13"/>
    <p:sldId id="275" r:id="rId14"/>
    <p:sldId id="263" r:id="rId15"/>
    <p:sldId id="264" r:id="rId16"/>
    <p:sldId id="268" r:id="rId17"/>
    <p:sldId id="269" r:id="rId18"/>
    <p:sldId id="270" r:id="rId19"/>
    <p:sldId id="271" r:id="rId20"/>
    <p:sldId id="280" r:id="rId21"/>
    <p:sldId id="281" r:id="rId22"/>
    <p:sldId id="272" r:id="rId23"/>
    <p:sldId id="265" r:id="rId24"/>
    <p:sldId id="266" r:id="rId25"/>
    <p:sldId id="26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CE153-BEB6-4566-922F-653A80207830}" type="datetimeFigureOut">
              <a:rPr lang="en-US" smtClean="0"/>
              <a:pPr/>
              <a:t>01-Feb-15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DD70B-2B48-44FE-8BA7-333D9EB83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930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DD70B-2B48-44FE-8BA7-333D9EB83B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41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4AAD347D-5ACD-4C99-B74B-A9C85AD731AF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9796027F-7875-4030-9381-8BD8C4F21935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01-Feb-15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61" y="-321971"/>
            <a:ext cx="8615452" cy="1725768"/>
          </a:xfrm>
        </p:spPr>
        <p:txBody>
          <a:bodyPr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Project: SUPER FOOT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21273" y="4546242"/>
            <a:ext cx="251138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Project Associates</a:t>
            </a:r>
          </a:p>
          <a:p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Ch. Anand Anoop</a:t>
            </a:r>
          </a:p>
          <a:p>
            <a:pPr marL="342900" indent="-342900">
              <a:buAutoNum type="arabicParenR"/>
            </a:pPr>
            <a:r>
              <a:rPr lang="en-US" dirty="0" smtClean="0"/>
              <a:t>V. Rajesh kumar</a:t>
            </a:r>
          </a:p>
          <a:p>
            <a:pPr marL="342900" indent="-342900">
              <a:buAutoNum type="arabicParenR" startAt="3"/>
            </a:pPr>
            <a:r>
              <a:rPr lang="en-US" dirty="0" smtClean="0"/>
              <a:t>Ch. Sai Krishna</a:t>
            </a:r>
          </a:p>
          <a:p>
            <a:pPr marL="342900" indent="-342900">
              <a:buAutoNum type="arabicParenR" startAt="3"/>
            </a:pPr>
            <a:r>
              <a:rPr lang="en-US" dirty="0" smtClean="0"/>
              <a:t> S Arul Frances </a:t>
            </a:r>
          </a:p>
        </p:txBody>
      </p:sp>
      <p:pic>
        <p:nvPicPr>
          <p:cNvPr id="4098" name="Picture 2" descr="C:\Users\TECHLAB\Desktop\Super Foot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5452" y="488768"/>
            <a:ext cx="7110142" cy="208461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46366" y="4062548"/>
            <a:ext cx="6055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Team Name : </a:t>
            </a:r>
            <a:r>
              <a:rPr lang="en-US" sz="3200" b="1" dirty="0" smtClean="0"/>
              <a:t>SMART SAMARITANS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4461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Part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67428" y="1402048"/>
            <a:ext cx="6857143" cy="4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32237" y="227511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941"/>
            <a:ext cx="10515600" cy="875763"/>
          </a:xfrm>
        </p:spPr>
        <p:txBody>
          <a:bodyPr/>
          <a:lstStyle/>
          <a:p>
            <a:pPr algn="ctr"/>
            <a:r>
              <a:rPr lang="en-US" b="1" dirty="0" smtClean="0"/>
              <a:t>How it Works!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8186" y="1332410"/>
            <a:ext cx="10921284" cy="5313089"/>
          </a:xfr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19620" y="0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360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7437" y="592428"/>
            <a:ext cx="8203841" cy="6143223"/>
          </a:xfrm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6111" y="214449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165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0012" y="682580"/>
            <a:ext cx="9131120" cy="6175420"/>
          </a:xfrm>
        </p:spPr>
      </p:pic>
    </p:spTree>
    <p:extLst>
      <p:ext uri="{BB962C8B-B14F-4D97-AF65-F5344CB8AC3E}">
        <p14:creationId xmlns:p14="http://schemas.microsoft.com/office/powerpoint/2010/main" xmlns="" val="2921704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Components Used: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Sturdy carbon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en-US" b="1" dirty="0" smtClean="0"/>
              <a:t>Bi </a:t>
            </a:r>
            <a:r>
              <a:rPr lang="en-US" b="1" dirty="0"/>
              <a:t>shaft Brushless DC Motor with a planetary gear Box </a:t>
            </a:r>
            <a:endParaRPr lang="en-US" dirty="0"/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Torque 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(approx.),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Rating (12 V,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Amps) with necessary Heat Sink. </a:t>
            </a:r>
          </a:p>
          <a:p>
            <a:pPr lvl="0" fontAlgn="base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 made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Arduino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Boards</a:t>
            </a:r>
          </a:p>
          <a:p>
            <a:pPr lvl="0" fontAlgn="base"/>
            <a:r>
              <a:rPr lang="en-US" b="1" dirty="0" smtClean="0"/>
              <a:t>Battery  </a:t>
            </a:r>
            <a:endParaRPr lang="en-US" dirty="0"/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Lithium Polymer Battery (12 V, 60 Amps)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en-US" b="1" dirty="0"/>
              <a:t>Transmitter &amp; Receiver Circuit </a:t>
            </a:r>
            <a:endParaRPr lang="en-US" dirty="0"/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 Controller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Atmega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 Transmitter &amp; Receiver 375 MHz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conversion Circuit for step downing voltage to 5V and current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milliamps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276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b="1" dirty="0"/>
              <a:t>Wheels </a:t>
            </a:r>
            <a:endParaRPr lang="en-US" dirty="0"/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of Poly Urethane with additional enhancements for improved grip </a:t>
            </a:r>
          </a:p>
          <a:p>
            <a:pPr lvl="1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Castor wheels made of strong alloy for stability and for multidirectional movement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/>
              <a:t>Motor Specification</a:t>
            </a:r>
            <a:br>
              <a:rPr lang="en-US" b="1" dirty="0" smtClean="0"/>
            </a:br>
            <a:r>
              <a:rPr lang="en-US" dirty="0" smtClean="0"/>
              <a:t> DC Brushless Hub Motor, </a:t>
            </a:r>
          </a:p>
          <a:p>
            <a:pPr>
              <a:buNone/>
            </a:pPr>
            <a:r>
              <a:rPr lang="en-US" dirty="0" smtClean="0"/>
              <a:t>    200 Rpm, </a:t>
            </a:r>
          </a:p>
          <a:p>
            <a:pPr>
              <a:buNone/>
            </a:pPr>
            <a:r>
              <a:rPr lang="en-US" dirty="0" smtClean="0"/>
              <a:t>    150 Kg-cm Torque, </a:t>
            </a:r>
          </a:p>
          <a:p>
            <a:pPr>
              <a:buNone/>
            </a:pPr>
            <a:r>
              <a:rPr lang="en-US" dirty="0" smtClean="0"/>
              <a:t>    24 Volts, </a:t>
            </a:r>
          </a:p>
          <a:p>
            <a:pPr>
              <a:buNone/>
            </a:pPr>
            <a:r>
              <a:rPr lang="en-US" dirty="0" smtClean="0"/>
              <a:t>    60 Amperes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endParaRPr lang="en-US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7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/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979714"/>
            <a:ext cx="10515600" cy="519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Motor Ratings</a:t>
            </a:r>
          </a:p>
          <a:p>
            <a:endParaRPr lang="en-US" b="1" dirty="0"/>
          </a:p>
          <a:p>
            <a:r>
              <a:rPr lang="en-US" dirty="0" smtClean="0"/>
              <a:t>WEIGHT                             : 490 GMS</a:t>
            </a:r>
          </a:p>
          <a:p>
            <a:r>
              <a:rPr lang="en-US" dirty="0" smtClean="0"/>
              <a:t>RPM                                   :  200 at 12V</a:t>
            </a:r>
          </a:p>
          <a:p>
            <a:r>
              <a:rPr lang="en-US" dirty="0" smtClean="0"/>
              <a:t>TORQUE                            : 150 KG-CM at 60 AMPS</a:t>
            </a:r>
          </a:p>
          <a:p>
            <a:r>
              <a:rPr lang="en-US" dirty="0" smtClean="0"/>
              <a:t>GEAR RATIO                      : 1:64</a:t>
            </a:r>
          </a:p>
          <a:p>
            <a:r>
              <a:rPr lang="en-US" dirty="0" smtClean="0"/>
              <a:t>DRIVE SHAFT DIAMETER:</a:t>
            </a:r>
            <a:r>
              <a:rPr lang="en-US" dirty="0"/>
              <a:t> </a:t>
            </a:r>
            <a:r>
              <a:rPr lang="en-US" dirty="0" smtClean="0"/>
              <a:t>12.7MM</a:t>
            </a:r>
          </a:p>
          <a:p>
            <a:r>
              <a:rPr lang="en-US" dirty="0" smtClean="0"/>
              <a:t>SHAFT LENGTH                 : 38MM</a:t>
            </a:r>
          </a:p>
          <a:p>
            <a:r>
              <a:rPr lang="en-US" dirty="0" smtClean="0"/>
              <a:t>SHAFT FITTING                 : 3MM KEY SLOT</a:t>
            </a:r>
          </a:p>
        </p:txBody>
      </p:sp>
    </p:spTree>
    <p:extLst>
      <p:ext uri="{BB962C8B-B14F-4D97-AF65-F5344CB8AC3E}">
        <p14:creationId xmlns:p14="http://schemas.microsoft.com/office/powerpoint/2010/main" xmlns="" val="11552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MOTOR DRIVER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 Hercules 9v-24v,15amps(motor driver)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motor drive can take up to 30amps peak current load and can be operated up to10khz.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also gives out fault diagnostics output and overload protection limit.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take up to 10amps current continuously at 27oc ambient temperature without any need for external cooling.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7734" y="227511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48090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Features on Motor 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current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- 10A w/o any cooling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- 15A  with small air flow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30A with adequate cooling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80A with excellent cooling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voltage shut down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load protection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Fault diagnostics output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size: 50.1mm*75.7mm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9828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INTERFACING MOTOR DRIVER WITH MICRO- CONTROLLER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600535"/>
            <a:ext cx="11977352" cy="5167312"/>
          </a:xfrm>
        </p:spPr>
      </p:pic>
    </p:spTree>
    <p:extLst>
      <p:ext uri="{BB962C8B-B14F-4D97-AF65-F5344CB8AC3E}">
        <p14:creationId xmlns:p14="http://schemas.microsoft.com/office/powerpoint/2010/main" xmlns="" val="319372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HOW THE IDEA STARTED?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felt really very sorry for our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Colleague,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whose legs are disabled very badly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struggles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lot daily with crutches to walk. Though there is provision for lift, it is harder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even .So, we got a thought to make the life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much more people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stress free and fruitful one.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TECHLAB\Desktop\Super Foot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97552" y="227512"/>
            <a:ext cx="1819275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56473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1852" y="631371"/>
            <a:ext cx="9866811" cy="22555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Analysis 1:</a:t>
            </a:r>
            <a:endParaRPr lang="en-US" dirty="0" smtClean="0"/>
          </a:p>
          <a:p>
            <a:r>
              <a:rPr lang="en-US" b="1" dirty="0" smtClean="0"/>
              <a:t>Motor: </a:t>
            </a:r>
            <a:r>
              <a:rPr lang="en-US" dirty="0" smtClean="0"/>
              <a:t>DC Brushless Hub Motor, 200 Rpm, 150 Kg-cm Torque, 24 Volts, 60 Amperes</a:t>
            </a:r>
          </a:p>
          <a:p>
            <a:r>
              <a:rPr lang="en-US" b="1" dirty="0" smtClean="0"/>
              <a:t>Battery: </a:t>
            </a:r>
            <a:r>
              <a:rPr lang="en-US" dirty="0" smtClean="0"/>
              <a:t>Lithium Ion, 2000 </a:t>
            </a:r>
            <a:r>
              <a:rPr lang="en-US" dirty="0" err="1" smtClean="0"/>
              <a:t>mAH</a:t>
            </a:r>
            <a:r>
              <a:rPr lang="en-US" dirty="0" smtClean="0"/>
              <a:t>, 20Coulombs (20*2 = 40Amps)</a:t>
            </a:r>
          </a:p>
          <a:p>
            <a:r>
              <a:rPr lang="en-US" b="1" dirty="0" smtClean="0"/>
              <a:t>Max Speed: </a:t>
            </a:r>
            <a:r>
              <a:rPr lang="en-US" dirty="0" smtClean="0"/>
              <a:t>16Km/hour (Can be increased to 20Km/hour)</a:t>
            </a:r>
          </a:p>
          <a:p>
            <a:r>
              <a:rPr lang="en-US" b="1" dirty="0" smtClean="0"/>
              <a:t>Distance: </a:t>
            </a:r>
            <a:r>
              <a:rPr lang="en-US" dirty="0" smtClean="0"/>
              <a:t>9.5 Kilometers</a:t>
            </a:r>
          </a:p>
          <a:p>
            <a:r>
              <a:rPr lang="en-US" b="1" dirty="0" smtClean="0"/>
              <a:t>Range in Time: </a:t>
            </a:r>
            <a:r>
              <a:rPr lang="en-US" dirty="0" smtClean="0"/>
              <a:t>50 min</a:t>
            </a:r>
          </a:p>
          <a:p>
            <a:r>
              <a:rPr lang="en-US" b="1" dirty="0" smtClean="0"/>
              <a:t>Charging Time: </a:t>
            </a:r>
            <a:r>
              <a:rPr lang="en-US" dirty="0" smtClean="0"/>
              <a:t>1.5 Hours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3731623"/>
            <a:ext cx="9866811" cy="2255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en-US" sz="2000" b="1" dirty="0" smtClean="0"/>
              <a:t>Analysis 2:</a:t>
            </a:r>
            <a:endParaRPr lang="en-US" sz="2000" dirty="0" smtClean="0"/>
          </a:p>
          <a:p>
            <a:r>
              <a:rPr lang="en-US" sz="2000" b="1" dirty="0" smtClean="0"/>
              <a:t>Motor: </a:t>
            </a:r>
            <a:r>
              <a:rPr lang="en-US" sz="2000" dirty="0" smtClean="0"/>
              <a:t>DC Brushless Hub Motor, 200 Rpm, 150 Kg-cm Torque, 24 Volts, 60 Amperes</a:t>
            </a:r>
          </a:p>
          <a:p>
            <a:r>
              <a:rPr lang="en-US" sz="2000" b="1" dirty="0" smtClean="0"/>
              <a:t>Battery: </a:t>
            </a:r>
            <a:r>
              <a:rPr lang="en-US" sz="2000" dirty="0" smtClean="0"/>
              <a:t>Lithium Ion, 3000 </a:t>
            </a:r>
            <a:r>
              <a:rPr lang="en-US" sz="2000" dirty="0" err="1" smtClean="0"/>
              <a:t>mAH</a:t>
            </a:r>
            <a:r>
              <a:rPr lang="en-US" sz="2000" dirty="0" smtClean="0"/>
              <a:t>, 20Coulombs (20*3 = 60Amps)</a:t>
            </a:r>
          </a:p>
          <a:p>
            <a:r>
              <a:rPr lang="en-US" sz="2000" b="1" dirty="0" smtClean="0"/>
              <a:t>Max Speed: </a:t>
            </a:r>
            <a:r>
              <a:rPr lang="en-US" sz="2000" dirty="0" smtClean="0"/>
              <a:t>16Km/hour (Can be increased to 20Km/hour)</a:t>
            </a:r>
          </a:p>
          <a:p>
            <a:r>
              <a:rPr lang="en-US" sz="2000" b="1" dirty="0" smtClean="0"/>
              <a:t>Distance: </a:t>
            </a:r>
            <a:r>
              <a:rPr lang="en-US" sz="2000" dirty="0" smtClean="0"/>
              <a:t>12.8 Kilometers</a:t>
            </a:r>
          </a:p>
          <a:p>
            <a:r>
              <a:rPr lang="en-US" sz="2000" b="1" dirty="0" smtClean="0"/>
              <a:t>Range in Time: </a:t>
            </a:r>
            <a:r>
              <a:rPr lang="en-US" sz="2000" dirty="0" smtClean="0"/>
              <a:t>70 min</a:t>
            </a:r>
          </a:p>
          <a:p>
            <a:r>
              <a:rPr lang="en-US" sz="2000" b="1" dirty="0" smtClean="0"/>
              <a:t>Charging Time: </a:t>
            </a:r>
            <a:r>
              <a:rPr lang="en-US" sz="2000" dirty="0" smtClean="0"/>
              <a:t>1.5 Hours</a:t>
            </a: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Analysis 3: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Motor: </a:t>
            </a:r>
            <a:r>
              <a:rPr lang="en-US" dirty="0" smtClean="0"/>
              <a:t>DC Brushless Hub Motor, 200 Rpm, 150 Kg-cm Torque, 24 Volts, 60 Amperes</a:t>
            </a:r>
          </a:p>
          <a:p>
            <a:r>
              <a:rPr lang="en-US" b="1" dirty="0" smtClean="0"/>
              <a:t>Battery: </a:t>
            </a:r>
            <a:r>
              <a:rPr lang="en-US" dirty="0" smtClean="0"/>
              <a:t>Lithium Ion, 4000 </a:t>
            </a:r>
            <a:r>
              <a:rPr lang="en-US" dirty="0" err="1" smtClean="0"/>
              <a:t>mAH</a:t>
            </a:r>
            <a:r>
              <a:rPr lang="en-US" dirty="0" smtClean="0"/>
              <a:t>, 20Coulombs (20*4 = 80Amps)</a:t>
            </a:r>
          </a:p>
          <a:p>
            <a:r>
              <a:rPr lang="en-US" b="1" dirty="0" smtClean="0"/>
              <a:t>Max Speed: </a:t>
            </a:r>
            <a:r>
              <a:rPr lang="en-US" dirty="0" smtClean="0"/>
              <a:t>16Km/hour (Can be increased to 20Km/hour)</a:t>
            </a:r>
          </a:p>
          <a:p>
            <a:r>
              <a:rPr lang="en-US" b="1" dirty="0" smtClean="0"/>
              <a:t>Distance: </a:t>
            </a:r>
            <a:r>
              <a:rPr lang="en-US" dirty="0" smtClean="0"/>
              <a:t>16.1 Kilometers</a:t>
            </a:r>
          </a:p>
          <a:p>
            <a:r>
              <a:rPr lang="en-US" b="1" dirty="0" smtClean="0"/>
              <a:t>Range in Time: </a:t>
            </a:r>
            <a:r>
              <a:rPr lang="en-US" dirty="0" smtClean="0"/>
              <a:t>90 min</a:t>
            </a:r>
          </a:p>
          <a:p>
            <a:r>
              <a:rPr lang="en-US" b="1" dirty="0" smtClean="0"/>
              <a:t>Charging Time: </a:t>
            </a:r>
            <a:r>
              <a:rPr lang="en-US" dirty="0" smtClean="0"/>
              <a:t>1.5 Hours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Design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Remote Free [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Controllable via Smart Phones if needed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Strap In And Control Design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Action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Walkability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(Yet to be improved)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For the Physically challenged to move at their ease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Aid for the Elder People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Compact and reasonable weight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vent System for making it stay cool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Aesthetic Design and Trendy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627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SOCIAL IMPACT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the physically challenged to move around with no or little restriction for the space that is usual for common persons.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make them move in a life size and reach out more objects like common beings as they are able to stand on with the feet.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People, who are weak to walk, can also make use of this boot to reach out more.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used in Emergency situations/ for leisure with a little tune up.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move around in hospitals for doctors, Nurses etc.,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09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ESTIMATED COST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cost will include the cost for the parts aforementioned and for the following tests: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Vibration, Speed, Torque Analysis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Noise reduction and stability analysis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Printing of some parts for prototype testing </a:t>
            </a: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further improvements in the design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cost: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70,000/-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730633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ADVANCEMENT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available for wide variety of disabled people at very affordable costs(around Rs.12,000 to Rs.15,000 or even less) on further improvement on design and parts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controllable through the use of Smartphone enabled with GPS for routing the boot to the destined place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it voice controlled and interactive like ‘Ok Google’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12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creating wirelessly controllable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motorized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boots for the physically challenged (leg) that can be used with ease and can be worn throughout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boots can be used without any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discomfort over any kind of shoes of almost all sizes or over prosthetic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legs. With which they can move around by standing to their height and can sit on chairs, sofas as we do with no or less help of others.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TECHLAB\Desktop\Super Foot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9175" y="318952"/>
            <a:ext cx="1819275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292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WORKING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aid will consist of a pair of low weight wearable boots, motorized wheels, a battery pack, a back strap for support and a compact motorized unit. The motion and the direction of the wheels can be controlled by the mechanism used inside the boots.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15117" y="318951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7245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65161" y="1584100"/>
            <a:ext cx="9156877" cy="50485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5657" y="287384"/>
            <a:ext cx="10489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Proposed Design (Rendered Prototype) -Dimensions are not to Scale </a:t>
            </a:r>
            <a:br>
              <a:rPr lang="en-US" sz="2400" b="1" dirty="0" smtClean="0"/>
            </a:br>
            <a:r>
              <a:rPr lang="en-US" sz="2400" b="1" dirty="0" smtClean="0"/>
              <a:t>                                                </a:t>
            </a:r>
            <a:r>
              <a:rPr lang="en-US" sz="2400" i="1" dirty="0" smtClean="0">
                <a:latin typeface="Adobe Fan Heiti Std B" pitchFamily="34" charset="-128"/>
                <a:ea typeface="Adobe Fan Heiti Std B" pitchFamily="34" charset="-128"/>
              </a:rPr>
              <a:t>Iteration 1</a:t>
            </a:r>
            <a:endParaRPr lang="en-US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56580" y="2657203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3333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49251" y="798490"/>
            <a:ext cx="9762185" cy="58470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3097" y="313509"/>
            <a:ext cx="296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Iteration 1  of Our Design</a:t>
            </a:r>
            <a:endParaRPr lang="en-US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0900" y="1860369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59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Between Iteration 1 and Iteration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219200"/>
          <a:ext cx="10972800" cy="369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855"/>
                <a:gridCol w="4402751"/>
                <a:gridCol w="5100194"/>
              </a:tblGrid>
              <a:tr h="538752">
                <a:tc>
                  <a:txBody>
                    <a:bodyPr/>
                    <a:lstStyle/>
                    <a:p>
                      <a:r>
                        <a:rPr lang="en-US" dirty="0" smtClean="0"/>
                        <a:t>Modification No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Iteration 1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Iteration 2</a:t>
                      </a:r>
                      <a:endParaRPr lang="en-US" dirty="0"/>
                    </a:p>
                  </a:txBody>
                  <a:tcPr marL="95416" marR="95416"/>
                </a:tc>
              </a:tr>
              <a:tr h="10196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Weight is more</a:t>
                      </a:r>
                      <a:r>
                        <a:rPr lang="en-US" dirty="0" smtClean="0"/>
                        <a:t> since</a:t>
                      </a:r>
                      <a:r>
                        <a:rPr lang="en-US" baseline="0" dirty="0" smtClean="0"/>
                        <a:t> used 2 motors per shoe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Weight</a:t>
                      </a:r>
                      <a:r>
                        <a:rPr lang="en-US" b="1" baseline="0" dirty="0" smtClean="0"/>
                        <a:t> reduction</a:t>
                      </a:r>
                      <a:r>
                        <a:rPr lang="en-US" baseline="0" dirty="0" smtClean="0"/>
                        <a:t> is made by using a compact power single motor per shoe</a:t>
                      </a:r>
                      <a:endParaRPr lang="en-US" dirty="0"/>
                    </a:p>
                  </a:txBody>
                  <a:tcPr marL="95416" marR="95416"/>
                </a:tc>
              </a:tr>
              <a:tr h="101969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r>
                        <a:rPr lang="en-US" b="1" baseline="0" dirty="0" smtClean="0"/>
                        <a:t> Wheels </a:t>
                      </a:r>
                      <a:r>
                        <a:rPr lang="en-US" baseline="0" dirty="0" smtClean="0"/>
                        <a:t>were used for the Motion but </a:t>
                      </a:r>
                      <a:r>
                        <a:rPr lang="en-US" b="1" baseline="0" dirty="0" smtClean="0"/>
                        <a:t>less </a:t>
                      </a:r>
                      <a:r>
                        <a:rPr lang="en-US" b="1" baseline="0" dirty="0" err="1" smtClean="0"/>
                        <a:t>turnability</a:t>
                      </a:r>
                      <a:r>
                        <a:rPr lang="en-US" b="1" baseline="0" dirty="0" smtClean="0"/>
                        <a:t> and stability</a:t>
                      </a:r>
                      <a:endParaRPr lang="en-US" b="1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 Wheel </a:t>
                      </a:r>
                      <a:r>
                        <a:rPr lang="en-US" dirty="0" smtClean="0"/>
                        <a:t>connected</a:t>
                      </a:r>
                      <a:r>
                        <a:rPr lang="en-US" baseline="0" dirty="0" smtClean="0"/>
                        <a:t> to a Motor Drive and a </a:t>
                      </a:r>
                      <a:r>
                        <a:rPr lang="en-US" b="1" baseline="0" dirty="0" smtClean="0"/>
                        <a:t>Caster wheel</a:t>
                      </a:r>
                      <a:r>
                        <a:rPr lang="en-US" baseline="0" dirty="0" smtClean="0"/>
                        <a:t> for the better stability and </a:t>
                      </a:r>
                      <a:r>
                        <a:rPr lang="en-US" baseline="0" dirty="0" err="1" smtClean="0"/>
                        <a:t>turnability</a:t>
                      </a:r>
                      <a:endParaRPr lang="en-US" dirty="0"/>
                    </a:p>
                  </a:txBody>
                  <a:tcPr marL="95416" marR="95416"/>
                </a:tc>
              </a:tr>
              <a:tr h="1019697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Using a battery</a:t>
                      </a:r>
                      <a:r>
                        <a:rPr lang="en-US" baseline="0" dirty="0" smtClean="0"/>
                        <a:t> pack made of </a:t>
                      </a:r>
                      <a:r>
                        <a:rPr lang="en-US" b="1" baseline="0" dirty="0" smtClean="0"/>
                        <a:t>Li Ion Battery </a:t>
                      </a:r>
                      <a:r>
                        <a:rPr lang="en-US" baseline="0" dirty="0" smtClean="0"/>
                        <a:t>which is </a:t>
                      </a:r>
                      <a:r>
                        <a:rPr lang="en-US" b="1" baseline="0" dirty="0" smtClean="0"/>
                        <a:t>not safe and very heavy</a:t>
                      </a:r>
                      <a:endParaRPr lang="en-US" b="1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Finalised</a:t>
                      </a:r>
                      <a:r>
                        <a:rPr lang="en-US" baseline="0" dirty="0" smtClean="0"/>
                        <a:t> to use </a:t>
                      </a:r>
                      <a:r>
                        <a:rPr lang="en-US" b="1" baseline="0" dirty="0" smtClean="0"/>
                        <a:t>LiFePO4(Lithium Iron phosphate</a:t>
                      </a:r>
                      <a:r>
                        <a:rPr lang="en-US" baseline="0" dirty="0" smtClean="0"/>
                        <a:t>) Cells as a pack for higher battery back up, less discharge at idle time and Very Safe</a:t>
                      </a:r>
                      <a:endParaRPr lang="en-US" dirty="0"/>
                    </a:p>
                  </a:txBody>
                  <a:tcPr marL="95416" marR="95416"/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4591" y="4995454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Our Iteration 2 Design with better improvement</a:t>
            </a:r>
            <a:r>
              <a:rPr lang="en-US" dirty="0" smtClean="0"/>
              <a:t> </a:t>
            </a:r>
            <a:r>
              <a:rPr lang="en-US" sz="2200" dirty="0" smtClean="0"/>
              <a:t>(Shown only the Base part, the Back Support will be same as Iteration 1 Design)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7887" y="1977758"/>
            <a:ext cx="6779622" cy="4331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4055" y="2343695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906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View ( Iteration 2)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67428" y="1402048"/>
            <a:ext cx="6857143" cy="457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97551" y="227511"/>
            <a:ext cx="18192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339</TotalTime>
  <Words>1100</Words>
  <Application>Microsoft Office PowerPoint</Application>
  <PresentationFormat>Custom</PresentationFormat>
  <Paragraphs>136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       Project: SUPER FOOT</vt:lpstr>
      <vt:lpstr>    HOW THE IDEA STARTED?</vt:lpstr>
      <vt:lpstr>THE IDEA</vt:lpstr>
      <vt:lpstr>WORKING AND IMPLEMENTATION</vt:lpstr>
      <vt:lpstr> </vt:lpstr>
      <vt:lpstr>Slide 6</vt:lpstr>
      <vt:lpstr>Difference Between Iteration 1 and Iteration 2</vt:lpstr>
      <vt:lpstr>Our Iteration 2 Design with better improvement (Shown only the Base part, the Back Support will be same as Iteration 1 Design)</vt:lpstr>
      <vt:lpstr>Top View ( Iteration 2)</vt:lpstr>
      <vt:lpstr>Base Part</vt:lpstr>
      <vt:lpstr>How it Works!</vt:lpstr>
      <vt:lpstr>Slide 12</vt:lpstr>
      <vt:lpstr>Slide 13</vt:lpstr>
      <vt:lpstr>Components Used: </vt:lpstr>
      <vt:lpstr>Slide 15</vt:lpstr>
      <vt:lpstr>  </vt:lpstr>
      <vt:lpstr> MOTOR DRIVER </vt:lpstr>
      <vt:lpstr>Key Features on Motor Parts Used</vt:lpstr>
      <vt:lpstr>INTERFACING MOTOR DRIVER WITH MICRO- CONTROLLER</vt:lpstr>
      <vt:lpstr>Slide 20</vt:lpstr>
      <vt:lpstr>Analysis 3: </vt:lpstr>
      <vt:lpstr>Key Design Features</vt:lpstr>
      <vt:lpstr>SOCIAL IMPACT</vt:lpstr>
      <vt:lpstr>ESTIMATED COST</vt:lpstr>
      <vt:lpstr>FUTURE ADVANCEMENT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SAMARITANS FOOT</dc:title>
  <dc:creator>Anoop Rubens</dc:creator>
  <cp:lastModifiedBy>TECHLAB</cp:lastModifiedBy>
  <cp:revision>102</cp:revision>
  <dcterms:created xsi:type="dcterms:W3CDTF">2014-12-28T06:45:59Z</dcterms:created>
  <dcterms:modified xsi:type="dcterms:W3CDTF">2015-01-31T21:25:30Z</dcterms:modified>
</cp:coreProperties>
</file>