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7" r:id="rId24"/>
    <p:sldId id="284" r:id="rId25"/>
    <p:sldId id="286" r:id="rId26"/>
    <p:sldId id="278" r:id="rId27"/>
    <p:sldId id="279" r:id="rId28"/>
    <p:sldId id="285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0323" autoAdjust="0"/>
  </p:normalViewPr>
  <p:slideViewPr>
    <p:cSldViewPr>
      <p:cViewPr>
        <p:scale>
          <a:sx n="105" d="100"/>
          <a:sy n="105" d="100"/>
        </p:scale>
        <p:origin x="-1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DA393-F9EC-4043-A80E-0B0596CBA892}" type="doc">
      <dgm:prSet loTypeId="urn:microsoft.com/office/officeart/2005/8/layout/arrow2" loCatId="process" qsTypeId="urn:microsoft.com/office/officeart/2005/8/quickstyle/simple2" qsCatId="simple" csTypeId="urn:microsoft.com/office/officeart/2005/8/colors/accent2_1" csCatId="accent2" phldr="1"/>
      <dgm:spPr/>
    </dgm:pt>
    <dgm:pt modelId="{F54F9992-A0DC-4DB1-8753-747311C8BCD4}">
      <dgm:prSet phldrT="[Text]" custT="1"/>
      <dgm:spPr/>
      <dgm:t>
        <a:bodyPr/>
        <a:lstStyle/>
        <a:p>
          <a:pPr rtl="0"/>
          <a:r>
            <a:rPr lang="en-US" sz="1600" b="1" i="0" u="none" dirty="0" smtClean="0"/>
            <a:t>Initiating: </a:t>
          </a:r>
          <a:r>
            <a:rPr lang="en-US" sz="1600" b="0" i="0" u="none" dirty="0" smtClean="0"/>
            <a:t>Understanding the challenge and the stakeholders</a:t>
          </a:r>
          <a:endParaRPr lang="en-US" sz="1600" dirty="0"/>
        </a:p>
      </dgm:t>
    </dgm:pt>
    <dgm:pt modelId="{BE8469E5-1EBB-4BE4-BFC1-69841EB89D6A}" type="parTrans" cxnId="{291DA2A3-C66A-42FE-9644-D26FA0B72B57}">
      <dgm:prSet/>
      <dgm:spPr/>
      <dgm:t>
        <a:bodyPr/>
        <a:lstStyle/>
        <a:p>
          <a:endParaRPr lang="en-US"/>
        </a:p>
      </dgm:t>
    </dgm:pt>
    <dgm:pt modelId="{662DF402-1285-49AE-97CB-00D1559D8B41}" type="sibTrans" cxnId="{291DA2A3-C66A-42FE-9644-D26FA0B72B57}">
      <dgm:prSet/>
      <dgm:spPr/>
      <dgm:t>
        <a:bodyPr/>
        <a:lstStyle/>
        <a:p>
          <a:endParaRPr lang="en-US"/>
        </a:p>
      </dgm:t>
    </dgm:pt>
    <dgm:pt modelId="{66D90AB3-30B5-457B-A801-B2ECA1658B7A}">
      <dgm:prSet phldrT="[Text]"/>
      <dgm:spPr/>
      <dgm:t>
        <a:bodyPr/>
        <a:lstStyle/>
        <a:p>
          <a:pPr rtl="0"/>
          <a:r>
            <a:rPr lang="en-US" b="1" i="0" u="none" dirty="0" smtClean="0"/>
            <a:t>Executing</a:t>
          </a:r>
          <a:r>
            <a:rPr lang="en-US" b="0" i="0" u="none" dirty="0" smtClean="0"/>
            <a:t>: Following the engineering design process (conceptual, preliminary, detailed design)</a:t>
          </a:r>
          <a:endParaRPr lang="en-US" dirty="0"/>
        </a:p>
      </dgm:t>
    </dgm:pt>
    <dgm:pt modelId="{1B4E1E99-6F10-4191-A5EE-0B7190C6317E}" type="parTrans" cxnId="{FD0EA391-CFD8-4E71-AFD1-730A67E2D97C}">
      <dgm:prSet/>
      <dgm:spPr/>
      <dgm:t>
        <a:bodyPr/>
        <a:lstStyle/>
        <a:p>
          <a:endParaRPr lang="en-US"/>
        </a:p>
      </dgm:t>
    </dgm:pt>
    <dgm:pt modelId="{8C7DA2DB-87CD-44D4-A9C8-33A9EF37D9CD}" type="sibTrans" cxnId="{FD0EA391-CFD8-4E71-AFD1-730A67E2D97C}">
      <dgm:prSet/>
      <dgm:spPr/>
      <dgm:t>
        <a:bodyPr/>
        <a:lstStyle/>
        <a:p>
          <a:endParaRPr lang="en-US"/>
        </a:p>
      </dgm:t>
    </dgm:pt>
    <dgm:pt modelId="{191C752C-BEF3-44B2-B6F3-1AA9CA3ACCA2}">
      <dgm:prSet phldrT="[Text]"/>
      <dgm:spPr/>
      <dgm:t>
        <a:bodyPr/>
        <a:lstStyle/>
        <a:p>
          <a:pPr rtl="0"/>
          <a:r>
            <a:rPr lang="en-US" b="1" i="0" u="none" dirty="0" smtClean="0"/>
            <a:t>Closing: </a:t>
          </a:r>
          <a:r>
            <a:rPr lang="en-US" b="0" i="0" u="none" dirty="0" smtClean="0"/>
            <a:t>Presentation of the project at Nationals, analysis of team effectiveness</a:t>
          </a:r>
          <a:endParaRPr lang="en-US" dirty="0"/>
        </a:p>
      </dgm:t>
    </dgm:pt>
    <dgm:pt modelId="{9DCDAEFB-5D5A-48AC-B55A-1EDABF86F10B}" type="parTrans" cxnId="{17314DD1-22FB-4B23-98F3-95A0496706BC}">
      <dgm:prSet/>
      <dgm:spPr/>
      <dgm:t>
        <a:bodyPr/>
        <a:lstStyle/>
        <a:p>
          <a:endParaRPr lang="en-US"/>
        </a:p>
      </dgm:t>
    </dgm:pt>
    <dgm:pt modelId="{8FBCE1AC-C64C-4833-9256-E4D1997F2214}" type="sibTrans" cxnId="{17314DD1-22FB-4B23-98F3-95A0496706BC}">
      <dgm:prSet/>
      <dgm:spPr/>
      <dgm:t>
        <a:bodyPr/>
        <a:lstStyle/>
        <a:p>
          <a:endParaRPr lang="en-US"/>
        </a:p>
      </dgm:t>
    </dgm:pt>
    <dgm:pt modelId="{94F197CB-A39F-4372-9D4C-2ECF65F91CB8}">
      <dgm:prSet/>
      <dgm:spPr/>
      <dgm:t>
        <a:bodyPr/>
        <a:lstStyle/>
        <a:p>
          <a:r>
            <a:rPr lang="en-US" b="1" i="0" u="none" dirty="0" smtClean="0"/>
            <a:t>Planning: </a:t>
          </a:r>
          <a:r>
            <a:rPr lang="en-US" b="0" i="0" u="none" dirty="0" smtClean="0"/>
            <a:t>Assigning team roles and outlining deadlines</a:t>
          </a:r>
          <a:endParaRPr lang="en-US" b="0" dirty="0" smtClean="0"/>
        </a:p>
        <a:p>
          <a:pPr rtl="0"/>
          <a:endParaRPr lang="en-US" dirty="0"/>
        </a:p>
      </dgm:t>
    </dgm:pt>
    <dgm:pt modelId="{E022D185-A1A4-4E99-83CE-0AB356613C5F}" type="parTrans" cxnId="{8FA08BE0-6285-4ED3-918D-8CEB2386171F}">
      <dgm:prSet/>
      <dgm:spPr/>
      <dgm:t>
        <a:bodyPr/>
        <a:lstStyle/>
        <a:p>
          <a:endParaRPr lang="en-US"/>
        </a:p>
      </dgm:t>
    </dgm:pt>
    <dgm:pt modelId="{7BF303F6-695C-4CB4-9E14-6D67CC5B02C8}" type="sibTrans" cxnId="{8FA08BE0-6285-4ED3-918D-8CEB2386171F}">
      <dgm:prSet/>
      <dgm:spPr/>
      <dgm:t>
        <a:bodyPr/>
        <a:lstStyle/>
        <a:p>
          <a:endParaRPr lang="en-US"/>
        </a:p>
      </dgm:t>
    </dgm:pt>
    <dgm:pt modelId="{EA3954C7-0C2B-4293-9732-478EBF509BD7}" type="pres">
      <dgm:prSet presAssocID="{FCFDA393-F9EC-4043-A80E-0B0596CBA892}" presName="arrowDiagram" presStyleCnt="0">
        <dgm:presLayoutVars>
          <dgm:chMax val="5"/>
          <dgm:dir/>
          <dgm:resizeHandles val="exact"/>
        </dgm:presLayoutVars>
      </dgm:prSet>
      <dgm:spPr/>
    </dgm:pt>
    <dgm:pt modelId="{749EF8AD-822C-43E6-BA98-6903CB284758}" type="pres">
      <dgm:prSet presAssocID="{FCFDA393-F9EC-4043-A80E-0B0596CBA892}" presName="arrow" presStyleLbl="bgShp" presStyleIdx="0" presStyleCnt="1"/>
      <dgm:spPr/>
    </dgm:pt>
    <dgm:pt modelId="{C62CC2B9-969C-4252-8B78-17450D946261}" type="pres">
      <dgm:prSet presAssocID="{FCFDA393-F9EC-4043-A80E-0B0596CBA892}" presName="arrowDiagram4" presStyleCnt="0"/>
      <dgm:spPr/>
    </dgm:pt>
    <dgm:pt modelId="{89BBBAED-1BE5-4810-972E-CA4C2CCEE51A}" type="pres">
      <dgm:prSet presAssocID="{F54F9992-A0DC-4DB1-8753-747311C8BCD4}" presName="bullet4a" presStyleLbl="node1" presStyleIdx="0" presStyleCnt="4"/>
      <dgm:spPr/>
    </dgm:pt>
    <dgm:pt modelId="{3CAEF7E2-BE62-41AE-90B7-5B32923768E5}" type="pres">
      <dgm:prSet presAssocID="{F54F9992-A0DC-4DB1-8753-747311C8BCD4}" presName="textBox4a" presStyleLbl="revTx" presStyleIdx="0" presStyleCnt="4" custScaleX="109997" custLinFactNeighborX="6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B58A3-D1CE-455F-ACD0-914C291A98C3}" type="pres">
      <dgm:prSet presAssocID="{94F197CB-A39F-4372-9D4C-2ECF65F91CB8}" presName="bullet4b" presStyleLbl="node1" presStyleIdx="1" presStyleCnt="4"/>
      <dgm:spPr/>
    </dgm:pt>
    <dgm:pt modelId="{79133876-C783-4FC3-A0DA-A52916AEBB1F}" type="pres">
      <dgm:prSet presAssocID="{94F197CB-A39F-4372-9D4C-2ECF65F91CB8}" presName="textBox4b" presStyleLbl="revTx" presStyleIdx="1" presStyleCnt="4" custScaleX="108572" custLinFactNeighborX="5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A066D-5C6F-48F2-8D15-63C09596ACA0}" type="pres">
      <dgm:prSet presAssocID="{66D90AB3-30B5-457B-A801-B2ECA1658B7A}" presName="bullet4c" presStyleLbl="node1" presStyleIdx="2" presStyleCnt="4"/>
      <dgm:spPr/>
    </dgm:pt>
    <dgm:pt modelId="{618B48F5-43B3-4814-9115-314F1A4C1D96}" type="pres">
      <dgm:prSet presAssocID="{66D90AB3-30B5-457B-A801-B2ECA1658B7A}" presName="textBox4c" presStyleLbl="revTx" presStyleIdx="2" presStyleCnt="4" custScaleX="115214" custLinFactNeighborX="10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8A6B8-7737-43F7-B3C8-56F8CE138382}" type="pres">
      <dgm:prSet presAssocID="{191C752C-BEF3-44B2-B6F3-1AA9CA3ACCA2}" presName="bullet4d" presStyleLbl="node1" presStyleIdx="3" presStyleCnt="4"/>
      <dgm:spPr/>
    </dgm:pt>
    <dgm:pt modelId="{1FED6C56-198E-4814-96AA-45C7FBD1A6C1}" type="pres">
      <dgm:prSet presAssocID="{191C752C-BEF3-44B2-B6F3-1AA9CA3ACCA2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A08BE0-6285-4ED3-918D-8CEB2386171F}" srcId="{FCFDA393-F9EC-4043-A80E-0B0596CBA892}" destId="{94F197CB-A39F-4372-9D4C-2ECF65F91CB8}" srcOrd="1" destOrd="0" parTransId="{E022D185-A1A4-4E99-83CE-0AB356613C5F}" sibTransId="{7BF303F6-695C-4CB4-9E14-6D67CC5B02C8}"/>
    <dgm:cxn modelId="{FD0EA391-CFD8-4E71-AFD1-730A67E2D97C}" srcId="{FCFDA393-F9EC-4043-A80E-0B0596CBA892}" destId="{66D90AB3-30B5-457B-A801-B2ECA1658B7A}" srcOrd="2" destOrd="0" parTransId="{1B4E1E99-6F10-4191-A5EE-0B7190C6317E}" sibTransId="{8C7DA2DB-87CD-44D4-A9C8-33A9EF37D9CD}"/>
    <dgm:cxn modelId="{B4489071-9E8A-455A-B933-DCA1FF0035F9}" type="presOf" srcId="{FCFDA393-F9EC-4043-A80E-0B0596CBA892}" destId="{EA3954C7-0C2B-4293-9732-478EBF509BD7}" srcOrd="0" destOrd="0" presId="urn:microsoft.com/office/officeart/2005/8/layout/arrow2"/>
    <dgm:cxn modelId="{05F4B859-9B6A-46C3-B0D8-E18D0FB758A2}" type="presOf" srcId="{94F197CB-A39F-4372-9D4C-2ECF65F91CB8}" destId="{79133876-C783-4FC3-A0DA-A52916AEBB1F}" srcOrd="0" destOrd="0" presId="urn:microsoft.com/office/officeart/2005/8/layout/arrow2"/>
    <dgm:cxn modelId="{291DA2A3-C66A-42FE-9644-D26FA0B72B57}" srcId="{FCFDA393-F9EC-4043-A80E-0B0596CBA892}" destId="{F54F9992-A0DC-4DB1-8753-747311C8BCD4}" srcOrd="0" destOrd="0" parTransId="{BE8469E5-1EBB-4BE4-BFC1-69841EB89D6A}" sibTransId="{662DF402-1285-49AE-97CB-00D1559D8B41}"/>
    <dgm:cxn modelId="{D5B91046-F17B-42A5-8D71-FDA3D7ED02FD}" type="presOf" srcId="{F54F9992-A0DC-4DB1-8753-747311C8BCD4}" destId="{3CAEF7E2-BE62-41AE-90B7-5B32923768E5}" srcOrd="0" destOrd="0" presId="urn:microsoft.com/office/officeart/2005/8/layout/arrow2"/>
    <dgm:cxn modelId="{17314DD1-22FB-4B23-98F3-95A0496706BC}" srcId="{FCFDA393-F9EC-4043-A80E-0B0596CBA892}" destId="{191C752C-BEF3-44B2-B6F3-1AA9CA3ACCA2}" srcOrd="3" destOrd="0" parTransId="{9DCDAEFB-5D5A-48AC-B55A-1EDABF86F10B}" sibTransId="{8FBCE1AC-C64C-4833-9256-E4D1997F2214}"/>
    <dgm:cxn modelId="{5669D724-E2C9-45E1-AD6D-0B24DA0945C4}" type="presOf" srcId="{66D90AB3-30B5-457B-A801-B2ECA1658B7A}" destId="{618B48F5-43B3-4814-9115-314F1A4C1D96}" srcOrd="0" destOrd="0" presId="urn:microsoft.com/office/officeart/2005/8/layout/arrow2"/>
    <dgm:cxn modelId="{BC6188FE-2059-4B8A-9A11-DA47DF77989F}" type="presOf" srcId="{191C752C-BEF3-44B2-B6F3-1AA9CA3ACCA2}" destId="{1FED6C56-198E-4814-96AA-45C7FBD1A6C1}" srcOrd="0" destOrd="0" presId="urn:microsoft.com/office/officeart/2005/8/layout/arrow2"/>
    <dgm:cxn modelId="{CA9AC155-42EA-4722-83E8-D4348333147C}" type="presParOf" srcId="{EA3954C7-0C2B-4293-9732-478EBF509BD7}" destId="{749EF8AD-822C-43E6-BA98-6903CB284758}" srcOrd="0" destOrd="0" presId="urn:microsoft.com/office/officeart/2005/8/layout/arrow2"/>
    <dgm:cxn modelId="{2EC86E35-0D1A-445D-BD17-C2B334EA5BF9}" type="presParOf" srcId="{EA3954C7-0C2B-4293-9732-478EBF509BD7}" destId="{C62CC2B9-969C-4252-8B78-17450D946261}" srcOrd="1" destOrd="0" presId="urn:microsoft.com/office/officeart/2005/8/layout/arrow2"/>
    <dgm:cxn modelId="{67B30D03-9EEC-4C0A-B0A2-629BA07E2625}" type="presParOf" srcId="{C62CC2B9-969C-4252-8B78-17450D946261}" destId="{89BBBAED-1BE5-4810-972E-CA4C2CCEE51A}" srcOrd="0" destOrd="0" presId="urn:microsoft.com/office/officeart/2005/8/layout/arrow2"/>
    <dgm:cxn modelId="{6E91E441-3B8F-4B03-A313-4A298F540C97}" type="presParOf" srcId="{C62CC2B9-969C-4252-8B78-17450D946261}" destId="{3CAEF7E2-BE62-41AE-90B7-5B32923768E5}" srcOrd="1" destOrd="0" presId="urn:microsoft.com/office/officeart/2005/8/layout/arrow2"/>
    <dgm:cxn modelId="{8239396B-C67B-4C96-88D0-0A25F9EF90DA}" type="presParOf" srcId="{C62CC2B9-969C-4252-8B78-17450D946261}" destId="{90EB58A3-D1CE-455F-ACD0-914C291A98C3}" srcOrd="2" destOrd="0" presId="urn:microsoft.com/office/officeart/2005/8/layout/arrow2"/>
    <dgm:cxn modelId="{A615C294-0F07-4402-A40B-54C43B6513BA}" type="presParOf" srcId="{C62CC2B9-969C-4252-8B78-17450D946261}" destId="{79133876-C783-4FC3-A0DA-A52916AEBB1F}" srcOrd="3" destOrd="0" presId="urn:microsoft.com/office/officeart/2005/8/layout/arrow2"/>
    <dgm:cxn modelId="{6B502C75-C772-4833-89E9-C0D6027EC6C2}" type="presParOf" srcId="{C62CC2B9-969C-4252-8B78-17450D946261}" destId="{5A1A066D-5C6F-48F2-8D15-63C09596ACA0}" srcOrd="4" destOrd="0" presId="urn:microsoft.com/office/officeart/2005/8/layout/arrow2"/>
    <dgm:cxn modelId="{F61D8546-24A9-4A57-8491-C4A250433B4D}" type="presParOf" srcId="{C62CC2B9-969C-4252-8B78-17450D946261}" destId="{618B48F5-43B3-4814-9115-314F1A4C1D96}" srcOrd="5" destOrd="0" presId="urn:microsoft.com/office/officeart/2005/8/layout/arrow2"/>
    <dgm:cxn modelId="{1EBB49A7-A836-4626-8558-C35D393EB823}" type="presParOf" srcId="{C62CC2B9-969C-4252-8B78-17450D946261}" destId="{9658A6B8-7737-43F7-B3C8-56F8CE138382}" srcOrd="6" destOrd="0" presId="urn:microsoft.com/office/officeart/2005/8/layout/arrow2"/>
    <dgm:cxn modelId="{F66847CD-4C17-4AA4-8010-A749589600D2}" type="presParOf" srcId="{C62CC2B9-969C-4252-8B78-17450D946261}" destId="{1FED6C56-198E-4814-96AA-45C7FBD1A6C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DE7DC6-A0AF-42D9-8C24-C67DF616C1BF}" type="doc">
      <dgm:prSet loTypeId="urn:microsoft.com/office/officeart/2005/8/layout/hProcess11" loCatId="process" qsTypeId="urn:microsoft.com/office/officeart/2005/8/quickstyle/simple2" qsCatId="simple" csTypeId="urn:microsoft.com/office/officeart/2005/8/colors/accent2_1" csCatId="accent2" phldr="1"/>
      <dgm:spPr/>
    </dgm:pt>
    <dgm:pt modelId="{2377DDCC-2244-456C-9FAA-A151026485DD}">
      <dgm:prSet phldrT="[Text]"/>
      <dgm:spPr/>
      <dgm:t>
        <a:bodyPr/>
        <a:lstStyle/>
        <a:p>
          <a:r>
            <a:rPr lang="en-US" dirty="0" smtClean="0"/>
            <a:t>Conceptual Design</a:t>
          </a:r>
          <a:endParaRPr lang="en-US" dirty="0"/>
        </a:p>
      </dgm:t>
    </dgm:pt>
    <dgm:pt modelId="{79379CA6-63C8-4726-BA4E-555F4233892F}" type="parTrans" cxnId="{A9629DB5-85C8-4653-8109-A8CEAADB60F0}">
      <dgm:prSet/>
      <dgm:spPr/>
      <dgm:t>
        <a:bodyPr/>
        <a:lstStyle/>
        <a:p>
          <a:endParaRPr lang="en-US"/>
        </a:p>
      </dgm:t>
    </dgm:pt>
    <dgm:pt modelId="{65DF1E4C-ECE5-43A0-BEC3-C2358788C983}" type="sibTrans" cxnId="{A9629DB5-85C8-4653-8109-A8CEAADB60F0}">
      <dgm:prSet/>
      <dgm:spPr/>
      <dgm:t>
        <a:bodyPr/>
        <a:lstStyle/>
        <a:p>
          <a:endParaRPr lang="en-US"/>
        </a:p>
      </dgm:t>
    </dgm:pt>
    <dgm:pt modelId="{E20A0B7C-D78E-4078-B219-799E5FD991EA}">
      <dgm:prSet phldrT="[Text]"/>
      <dgm:spPr/>
      <dgm:t>
        <a:bodyPr/>
        <a:lstStyle/>
        <a:p>
          <a:r>
            <a:rPr lang="en-US" dirty="0" smtClean="0"/>
            <a:t>Preliminary Design</a:t>
          </a:r>
          <a:endParaRPr lang="en-US" dirty="0"/>
        </a:p>
      </dgm:t>
    </dgm:pt>
    <dgm:pt modelId="{14C78462-16E3-467F-A7A3-00CBFD77BF97}" type="parTrans" cxnId="{9A0ACDB2-4A9A-4F18-A342-1FDD1F127D2D}">
      <dgm:prSet/>
      <dgm:spPr/>
      <dgm:t>
        <a:bodyPr/>
        <a:lstStyle/>
        <a:p>
          <a:endParaRPr lang="en-US"/>
        </a:p>
      </dgm:t>
    </dgm:pt>
    <dgm:pt modelId="{DAB1D9B3-DCDF-42FF-BB2F-2534E36529B4}" type="sibTrans" cxnId="{9A0ACDB2-4A9A-4F18-A342-1FDD1F127D2D}">
      <dgm:prSet/>
      <dgm:spPr/>
      <dgm:t>
        <a:bodyPr/>
        <a:lstStyle/>
        <a:p>
          <a:endParaRPr lang="en-US"/>
        </a:p>
      </dgm:t>
    </dgm:pt>
    <dgm:pt modelId="{83EFD38F-8D91-48F1-85F8-A2CA550720A3}">
      <dgm:prSet phldrT="[Text]"/>
      <dgm:spPr/>
      <dgm:t>
        <a:bodyPr/>
        <a:lstStyle/>
        <a:p>
          <a:r>
            <a:rPr lang="en-US" dirty="0" smtClean="0"/>
            <a:t>Detailed </a:t>
          </a:r>
          <a:r>
            <a:rPr lang="en-US" dirty="0" smtClean="0"/>
            <a:t>Design (Iterative Process)</a:t>
          </a:r>
          <a:endParaRPr lang="en-US" dirty="0"/>
        </a:p>
      </dgm:t>
    </dgm:pt>
    <dgm:pt modelId="{EC119948-D33B-4CAF-89D3-876199A0B6FE}" type="parTrans" cxnId="{C43DCCB8-CBB0-4A31-9E9E-D25F618BC4CD}">
      <dgm:prSet/>
      <dgm:spPr/>
      <dgm:t>
        <a:bodyPr/>
        <a:lstStyle/>
        <a:p>
          <a:endParaRPr lang="en-US"/>
        </a:p>
      </dgm:t>
    </dgm:pt>
    <dgm:pt modelId="{F39613A3-8CCE-4D64-AD42-A45936F8B269}" type="sibTrans" cxnId="{C43DCCB8-CBB0-4A31-9E9E-D25F618BC4CD}">
      <dgm:prSet/>
      <dgm:spPr/>
      <dgm:t>
        <a:bodyPr/>
        <a:lstStyle/>
        <a:p>
          <a:endParaRPr lang="en-US"/>
        </a:p>
      </dgm:t>
    </dgm:pt>
    <dgm:pt modelId="{7EF94EB8-5E8C-43F4-8B5A-A1FB901AEF8D}" type="pres">
      <dgm:prSet presAssocID="{68DE7DC6-A0AF-42D9-8C24-C67DF616C1BF}" presName="Name0" presStyleCnt="0">
        <dgm:presLayoutVars>
          <dgm:dir/>
          <dgm:resizeHandles val="exact"/>
        </dgm:presLayoutVars>
      </dgm:prSet>
      <dgm:spPr/>
    </dgm:pt>
    <dgm:pt modelId="{4C11E4B8-7647-4201-AED8-A23309577ADB}" type="pres">
      <dgm:prSet presAssocID="{68DE7DC6-A0AF-42D9-8C24-C67DF616C1BF}" presName="arrow" presStyleLbl="bgShp" presStyleIdx="0" presStyleCnt="1"/>
      <dgm:spPr/>
    </dgm:pt>
    <dgm:pt modelId="{798AD82E-4922-4BF3-A4EE-9CF4673F0A6E}" type="pres">
      <dgm:prSet presAssocID="{68DE7DC6-A0AF-42D9-8C24-C67DF616C1BF}" presName="points" presStyleCnt="0"/>
      <dgm:spPr/>
    </dgm:pt>
    <dgm:pt modelId="{7DA672D7-31A7-48C4-B6AD-F863ACE44510}" type="pres">
      <dgm:prSet presAssocID="{2377DDCC-2244-456C-9FAA-A151026485DD}" presName="compositeA" presStyleCnt="0"/>
      <dgm:spPr/>
    </dgm:pt>
    <dgm:pt modelId="{074F9668-7A2E-48CA-8A42-102806D2CD9C}" type="pres">
      <dgm:prSet presAssocID="{2377DDCC-2244-456C-9FAA-A151026485DD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B29E-4423-4398-A951-186B85A5475F}" type="pres">
      <dgm:prSet presAssocID="{2377DDCC-2244-456C-9FAA-A151026485DD}" presName="circleA" presStyleLbl="node1" presStyleIdx="0" presStyleCnt="3"/>
      <dgm:spPr/>
    </dgm:pt>
    <dgm:pt modelId="{20F278DE-7A40-4329-879B-7A4B950D7237}" type="pres">
      <dgm:prSet presAssocID="{2377DDCC-2244-456C-9FAA-A151026485DD}" presName="spaceA" presStyleCnt="0"/>
      <dgm:spPr/>
    </dgm:pt>
    <dgm:pt modelId="{57F919E4-DF4D-44D2-98CE-0773EB89D1F8}" type="pres">
      <dgm:prSet presAssocID="{65DF1E4C-ECE5-43A0-BEC3-C2358788C983}" presName="space" presStyleCnt="0"/>
      <dgm:spPr/>
    </dgm:pt>
    <dgm:pt modelId="{79FE7A95-6E7A-4537-A81F-F44687CCDD34}" type="pres">
      <dgm:prSet presAssocID="{E20A0B7C-D78E-4078-B219-799E5FD991EA}" presName="compositeB" presStyleCnt="0"/>
      <dgm:spPr/>
    </dgm:pt>
    <dgm:pt modelId="{997D29B5-BDB5-4637-B0DC-034D7BF73159}" type="pres">
      <dgm:prSet presAssocID="{E20A0B7C-D78E-4078-B219-799E5FD991EA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C9F04-F323-435A-9035-27AA6A5F312A}" type="pres">
      <dgm:prSet presAssocID="{E20A0B7C-D78E-4078-B219-799E5FD991EA}" presName="circleB" presStyleLbl="node1" presStyleIdx="1" presStyleCnt="3"/>
      <dgm:spPr/>
    </dgm:pt>
    <dgm:pt modelId="{CE4288F1-B566-4414-91FC-C92785F213E3}" type="pres">
      <dgm:prSet presAssocID="{E20A0B7C-D78E-4078-B219-799E5FD991EA}" presName="spaceB" presStyleCnt="0"/>
      <dgm:spPr/>
    </dgm:pt>
    <dgm:pt modelId="{ECFF83A9-AA0A-4ED1-8ABF-DF3CE92DBD10}" type="pres">
      <dgm:prSet presAssocID="{DAB1D9B3-DCDF-42FF-BB2F-2534E36529B4}" presName="space" presStyleCnt="0"/>
      <dgm:spPr/>
    </dgm:pt>
    <dgm:pt modelId="{59799268-2FCF-48DE-8E29-BD2DA17351AC}" type="pres">
      <dgm:prSet presAssocID="{83EFD38F-8D91-48F1-85F8-A2CA550720A3}" presName="compositeA" presStyleCnt="0"/>
      <dgm:spPr/>
    </dgm:pt>
    <dgm:pt modelId="{A09B4B01-65C9-4EF3-B504-6C56E1319D74}" type="pres">
      <dgm:prSet presAssocID="{83EFD38F-8D91-48F1-85F8-A2CA550720A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36988-5358-4211-9ACC-DADA8BFE52FE}" type="pres">
      <dgm:prSet presAssocID="{83EFD38F-8D91-48F1-85F8-A2CA550720A3}" presName="circleA" presStyleLbl="node1" presStyleIdx="2" presStyleCnt="3"/>
      <dgm:spPr/>
    </dgm:pt>
    <dgm:pt modelId="{2800A5DC-D0CC-4572-AAAA-44525518C12C}" type="pres">
      <dgm:prSet presAssocID="{83EFD38F-8D91-48F1-85F8-A2CA550720A3}" presName="spaceA" presStyleCnt="0"/>
      <dgm:spPr/>
    </dgm:pt>
  </dgm:ptLst>
  <dgm:cxnLst>
    <dgm:cxn modelId="{4CBD4ADE-1EF6-4322-BB39-49A4CED04819}" type="presOf" srcId="{83EFD38F-8D91-48F1-85F8-A2CA550720A3}" destId="{A09B4B01-65C9-4EF3-B504-6C56E1319D74}" srcOrd="0" destOrd="0" presId="urn:microsoft.com/office/officeart/2005/8/layout/hProcess11"/>
    <dgm:cxn modelId="{C43DCCB8-CBB0-4A31-9E9E-D25F618BC4CD}" srcId="{68DE7DC6-A0AF-42D9-8C24-C67DF616C1BF}" destId="{83EFD38F-8D91-48F1-85F8-A2CA550720A3}" srcOrd="2" destOrd="0" parTransId="{EC119948-D33B-4CAF-89D3-876199A0B6FE}" sibTransId="{F39613A3-8CCE-4D64-AD42-A45936F8B269}"/>
    <dgm:cxn modelId="{A5890830-9B9F-4E05-A5DE-0AF18C032931}" type="presOf" srcId="{E20A0B7C-D78E-4078-B219-799E5FD991EA}" destId="{997D29B5-BDB5-4637-B0DC-034D7BF73159}" srcOrd="0" destOrd="0" presId="urn:microsoft.com/office/officeart/2005/8/layout/hProcess11"/>
    <dgm:cxn modelId="{9A0ACDB2-4A9A-4F18-A342-1FDD1F127D2D}" srcId="{68DE7DC6-A0AF-42D9-8C24-C67DF616C1BF}" destId="{E20A0B7C-D78E-4078-B219-799E5FD991EA}" srcOrd="1" destOrd="0" parTransId="{14C78462-16E3-467F-A7A3-00CBFD77BF97}" sibTransId="{DAB1D9B3-DCDF-42FF-BB2F-2534E36529B4}"/>
    <dgm:cxn modelId="{106B8EBB-957B-4D13-ADD1-A16490267B7B}" type="presOf" srcId="{68DE7DC6-A0AF-42D9-8C24-C67DF616C1BF}" destId="{7EF94EB8-5E8C-43F4-8B5A-A1FB901AEF8D}" srcOrd="0" destOrd="0" presId="urn:microsoft.com/office/officeart/2005/8/layout/hProcess11"/>
    <dgm:cxn modelId="{A9629DB5-85C8-4653-8109-A8CEAADB60F0}" srcId="{68DE7DC6-A0AF-42D9-8C24-C67DF616C1BF}" destId="{2377DDCC-2244-456C-9FAA-A151026485DD}" srcOrd="0" destOrd="0" parTransId="{79379CA6-63C8-4726-BA4E-555F4233892F}" sibTransId="{65DF1E4C-ECE5-43A0-BEC3-C2358788C983}"/>
    <dgm:cxn modelId="{0BD8003E-0345-4F25-8B71-EEB7CC846F0E}" type="presOf" srcId="{2377DDCC-2244-456C-9FAA-A151026485DD}" destId="{074F9668-7A2E-48CA-8A42-102806D2CD9C}" srcOrd="0" destOrd="0" presId="urn:microsoft.com/office/officeart/2005/8/layout/hProcess11"/>
    <dgm:cxn modelId="{604FDA3F-21DD-4107-8311-6A8F430FC318}" type="presParOf" srcId="{7EF94EB8-5E8C-43F4-8B5A-A1FB901AEF8D}" destId="{4C11E4B8-7647-4201-AED8-A23309577ADB}" srcOrd="0" destOrd="0" presId="urn:microsoft.com/office/officeart/2005/8/layout/hProcess11"/>
    <dgm:cxn modelId="{9C6B0E28-6D0B-4850-BBD1-9CA682C010E8}" type="presParOf" srcId="{7EF94EB8-5E8C-43F4-8B5A-A1FB901AEF8D}" destId="{798AD82E-4922-4BF3-A4EE-9CF4673F0A6E}" srcOrd="1" destOrd="0" presId="urn:microsoft.com/office/officeart/2005/8/layout/hProcess11"/>
    <dgm:cxn modelId="{C8D00201-DA98-468F-A85E-675261FFEEF6}" type="presParOf" srcId="{798AD82E-4922-4BF3-A4EE-9CF4673F0A6E}" destId="{7DA672D7-31A7-48C4-B6AD-F863ACE44510}" srcOrd="0" destOrd="0" presId="urn:microsoft.com/office/officeart/2005/8/layout/hProcess11"/>
    <dgm:cxn modelId="{14E59CD5-0000-4117-8978-E894D844C03F}" type="presParOf" srcId="{7DA672D7-31A7-48C4-B6AD-F863ACE44510}" destId="{074F9668-7A2E-48CA-8A42-102806D2CD9C}" srcOrd="0" destOrd="0" presId="urn:microsoft.com/office/officeart/2005/8/layout/hProcess11"/>
    <dgm:cxn modelId="{2B05EACE-3BC9-4931-B4EF-7B3572418D0C}" type="presParOf" srcId="{7DA672D7-31A7-48C4-B6AD-F863ACE44510}" destId="{A1E3B29E-4423-4398-A951-186B85A5475F}" srcOrd="1" destOrd="0" presId="urn:microsoft.com/office/officeart/2005/8/layout/hProcess11"/>
    <dgm:cxn modelId="{5745FFFE-A07F-47E8-A360-253948408D0B}" type="presParOf" srcId="{7DA672D7-31A7-48C4-B6AD-F863ACE44510}" destId="{20F278DE-7A40-4329-879B-7A4B950D7237}" srcOrd="2" destOrd="0" presId="urn:microsoft.com/office/officeart/2005/8/layout/hProcess11"/>
    <dgm:cxn modelId="{1D4B3F7C-0BB6-4D8C-A010-941142204CE0}" type="presParOf" srcId="{798AD82E-4922-4BF3-A4EE-9CF4673F0A6E}" destId="{57F919E4-DF4D-44D2-98CE-0773EB89D1F8}" srcOrd="1" destOrd="0" presId="urn:microsoft.com/office/officeart/2005/8/layout/hProcess11"/>
    <dgm:cxn modelId="{1AAD0018-BAA1-452D-A945-B307F35D8926}" type="presParOf" srcId="{798AD82E-4922-4BF3-A4EE-9CF4673F0A6E}" destId="{79FE7A95-6E7A-4537-A81F-F44687CCDD34}" srcOrd="2" destOrd="0" presId="urn:microsoft.com/office/officeart/2005/8/layout/hProcess11"/>
    <dgm:cxn modelId="{14F20F99-CF16-4756-86F1-8EDC830510CD}" type="presParOf" srcId="{79FE7A95-6E7A-4537-A81F-F44687CCDD34}" destId="{997D29B5-BDB5-4637-B0DC-034D7BF73159}" srcOrd="0" destOrd="0" presId="urn:microsoft.com/office/officeart/2005/8/layout/hProcess11"/>
    <dgm:cxn modelId="{87ABA40D-B6CE-4E44-8E8C-E7A320F28F7A}" type="presParOf" srcId="{79FE7A95-6E7A-4537-A81F-F44687CCDD34}" destId="{B2FC9F04-F323-435A-9035-27AA6A5F312A}" srcOrd="1" destOrd="0" presId="urn:microsoft.com/office/officeart/2005/8/layout/hProcess11"/>
    <dgm:cxn modelId="{E0F660D4-D0D0-46D3-9BBF-ADD5FED77D81}" type="presParOf" srcId="{79FE7A95-6E7A-4537-A81F-F44687CCDD34}" destId="{CE4288F1-B566-4414-91FC-C92785F213E3}" srcOrd="2" destOrd="0" presId="urn:microsoft.com/office/officeart/2005/8/layout/hProcess11"/>
    <dgm:cxn modelId="{49F2CB6A-A611-4294-9C39-5BBD49E2BD44}" type="presParOf" srcId="{798AD82E-4922-4BF3-A4EE-9CF4673F0A6E}" destId="{ECFF83A9-AA0A-4ED1-8ABF-DF3CE92DBD10}" srcOrd="3" destOrd="0" presId="urn:microsoft.com/office/officeart/2005/8/layout/hProcess11"/>
    <dgm:cxn modelId="{0304BAD4-BBE4-4F5D-A83C-E0E9194798DE}" type="presParOf" srcId="{798AD82E-4922-4BF3-A4EE-9CF4673F0A6E}" destId="{59799268-2FCF-48DE-8E29-BD2DA17351AC}" srcOrd="4" destOrd="0" presId="urn:microsoft.com/office/officeart/2005/8/layout/hProcess11"/>
    <dgm:cxn modelId="{571FE4DB-5B75-4715-84F3-3D498FFD062F}" type="presParOf" srcId="{59799268-2FCF-48DE-8E29-BD2DA17351AC}" destId="{A09B4B01-65C9-4EF3-B504-6C56E1319D74}" srcOrd="0" destOrd="0" presId="urn:microsoft.com/office/officeart/2005/8/layout/hProcess11"/>
    <dgm:cxn modelId="{2CACD3AE-0788-44D5-9056-8637E6F8435F}" type="presParOf" srcId="{59799268-2FCF-48DE-8E29-BD2DA17351AC}" destId="{2C636988-5358-4211-9ACC-DADA8BFE52FE}" srcOrd="1" destOrd="0" presId="urn:microsoft.com/office/officeart/2005/8/layout/hProcess11"/>
    <dgm:cxn modelId="{D6D974AE-57C1-47B9-83AC-32E971BE799E}" type="presParOf" srcId="{59799268-2FCF-48DE-8E29-BD2DA17351AC}" destId="{2800A5DC-D0CC-4572-AAAA-44525518C12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FF1A3-824F-4BA8-BA03-D16C1890C3EE}" type="doc">
      <dgm:prSet loTypeId="urn:microsoft.com/office/officeart/2005/8/layout/cycle3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1244C0E-6665-4D92-97F1-7CE70858E6CA}">
      <dgm:prSet phldrT="[Text]"/>
      <dgm:spPr/>
      <dgm:t>
        <a:bodyPr/>
        <a:lstStyle/>
        <a:p>
          <a:r>
            <a:rPr lang="en-US" dirty="0" smtClean="0"/>
            <a:t>Identify Room For Improvement</a:t>
          </a:r>
          <a:endParaRPr lang="en-US" dirty="0"/>
        </a:p>
      </dgm:t>
    </dgm:pt>
    <dgm:pt modelId="{50FE2F71-9A71-41CE-92F9-B00013F7FF38}" type="parTrans" cxnId="{BF58A772-E213-4661-8DB1-BDE0612C0B5D}">
      <dgm:prSet/>
      <dgm:spPr/>
      <dgm:t>
        <a:bodyPr/>
        <a:lstStyle/>
        <a:p>
          <a:endParaRPr lang="en-US"/>
        </a:p>
      </dgm:t>
    </dgm:pt>
    <dgm:pt modelId="{A1ADE025-BB85-4545-96D9-DB04B4A1BA9E}" type="sibTrans" cxnId="{BF58A772-E213-4661-8DB1-BDE0612C0B5D}">
      <dgm:prSet/>
      <dgm:spPr/>
      <dgm:t>
        <a:bodyPr/>
        <a:lstStyle/>
        <a:p>
          <a:endParaRPr lang="en-US"/>
        </a:p>
      </dgm:t>
    </dgm:pt>
    <dgm:pt modelId="{1681501D-9438-4CE2-B198-7728968D59C8}">
      <dgm:prSet phldrT="[Text]"/>
      <dgm:spPr/>
      <dgm:t>
        <a:bodyPr/>
        <a:lstStyle/>
        <a:p>
          <a:r>
            <a:rPr lang="en-US" dirty="0" smtClean="0"/>
            <a:t>Create Improved Design</a:t>
          </a:r>
          <a:endParaRPr lang="en-US" dirty="0"/>
        </a:p>
      </dgm:t>
    </dgm:pt>
    <dgm:pt modelId="{8F151621-009A-4DF3-9D08-A58F3F717572}" type="parTrans" cxnId="{01225E8F-6672-4E02-9DA9-9B0A218EBA02}">
      <dgm:prSet/>
      <dgm:spPr/>
      <dgm:t>
        <a:bodyPr/>
        <a:lstStyle/>
        <a:p>
          <a:endParaRPr lang="en-US"/>
        </a:p>
      </dgm:t>
    </dgm:pt>
    <dgm:pt modelId="{6B2BACFB-3EA4-4124-9106-DFCCC230EDD4}" type="sibTrans" cxnId="{01225E8F-6672-4E02-9DA9-9B0A218EBA02}">
      <dgm:prSet/>
      <dgm:spPr/>
      <dgm:t>
        <a:bodyPr/>
        <a:lstStyle/>
        <a:p>
          <a:endParaRPr lang="en-US"/>
        </a:p>
      </dgm:t>
    </dgm:pt>
    <dgm:pt modelId="{F992362F-1E61-42CB-9482-7ACCC09FC78B}">
      <dgm:prSet phldrT="[Text]"/>
      <dgm:spPr/>
      <dgm:t>
        <a:bodyPr/>
        <a:lstStyle/>
        <a:p>
          <a:r>
            <a:rPr lang="en-US" dirty="0" smtClean="0"/>
            <a:t>Analyze Improved Design</a:t>
          </a:r>
          <a:endParaRPr lang="en-US" dirty="0"/>
        </a:p>
      </dgm:t>
    </dgm:pt>
    <dgm:pt modelId="{2180A056-5CD9-49C7-8B2A-C47491EEC5C1}" type="parTrans" cxnId="{014BB76A-3483-4979-9E2B-0C8BC429CAE0}">
      <dgm:prSet/>
      <dgm:spPr/>
      <dgm:t>
        <a:bodyPr/>
        <a:lstStyle/>
        <a:p>
          <a:endParaRPr lang="en-US"/>
        </a:p>
      </dgm:t>
    </dgm:pt>
    <dgm:pt modelId="{07EBAD6F-C47D-4F21-B1E6-04D818ABAB04}" type="sibTrans" cxnId="{014BB76A-3483-4979-9E2B-0C8BC429CAE0}">
      <dgm:prSet/>
      <dgm:spPr/>
      <dgm:t>
        <a:bodyPr/>
        <a:lstStyle/>
        <a:p>
          <a:endParaRPr lang="en-US"/>
        </a:p>
      </dgm:t>
    </dgm:pt>
    <dgm:pt modelId="{61EFB9FA-58E3-4FAA-90AB-988DF6CEB192}">
      <dgm:prSet phldrT="[Text]"/>
      <dgm:spPr/>
      <dgm:t>
        <a:bodyPr/>
        <a:lstStyle/>
        <a:p>
          <a:r>
            <a:rPr lang="en-US" dirty="0" smtClean="0"/>
            <a:t>Document Improved Design</a:t>
          </a:r>
          <a:endParaRPr lang="en-US" dirty="0"/>
        </a:p>
      </dgm:t>
    </dgm:pt>
    <dgm:pt modelId="{0BDD8468-0CBA-428F-B6CE-C2DA767A14D5}" type="parTrans" cxnId="{53B3BA00-A6BC-4FA0-AE67-33AEE0C25567}">
      <dgm:prSet/>
      <dgm:spPr/>
      <dgm:t>
        <a:bodyPr/>
        <a:lstStyle/>
        <a:p>
          <a:endParaRPr lang="en-US"/>
        </a:p>
      </dgm:t>
    </dgm:pt>
    <dgm:pt modelId="{694F85DD-1A38-4F2E-82FF-D3CD6C1303BE}" type="sibTrans" cxnId="{53B3BA00-A6BC-4FA0-AE67-33AEE0C25567}">
      <dgm:prSet/>
      <dgm:spPr/>
      <dgm:t>
        <a:bodyPr/>
        <a:lstStyle/>
        <a:p>
          <a:endParaRPr lang="en-US"/>
        </a:p>
      </dgm:t>
    </dgm:pt>
    <dgm:pt modelId="{05822564-820F-489A-92FD-6787E29A99DF}" type="pres">
      <dgm:prSet presAssocID="{421FF1A3-824F-4BA8-BA03-D16C1890C3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E4CF6D-B9ED-45F9-AFE7-7BBA5816744D}" type="pres">
      <dgm:prSet presAssocID="{421FF1A3-824F-4BA8-BA03-D16C1890C3EE}" presName="cycle" presStyleCnt="0"/>
      <dgm:spPr/>
      <dgm:t>
        <a:bodyPr/>
        <a:lstStyle/>
        <a:p>
          <a:endParaRPr lang="en-US"/>
        </a:p>
      </dgm:t>
    </dgm:pt>
    <dgm:pt modelId="{E3870A8C-FBAE-48D9-B387-D74581D048DE}" type="pres">
      <dgm:prSet presAssocID="{01244C0E-6665-4D92-97F1-7CE70858E6C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B9541-FCC6-47D6-952D-C8F25B7039BB}" type="pres">
      <dgm:prSet presAssocID="{A1ADE025-BB85-4545-96D9-DB04B4A1BA9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A6CF1A9-5B6B-40B8-AF18-AA3DD7929A9A}" type="pres">
      <dgm:prSet presAssocID="{1681501D-9438-4CE2-B198-7728968D59C8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48C43-4357-48CE-B9C1-A19AE9AC8279}" type="pres">
      <dgm:prSet presAssocID="{F992362F-1E61-42CB-9482-7ACCC09FC78B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88AC9-CD18-4CCC-AE41-2C7FEE95FBBB}" type="pres">
      <dgm:prSet presAssocID="{61EFB9FA-58E3-4FAA-90AB-988DF6CEB192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7532DB-A2EE-4472-B937-0B5465112701}" type="presOf" srcId="{1681501D-9438-4CE2-B198-7728968D59C8}" destId="{8A6CF1A9-5B6B-40B8-AF18-AA3DD7929A9A}" srcOrd="0" destOrd="0" presId="urn:microsoft.com/office/officeart/2005/8/layout/cycle3"/>
    <dgm:cxn modelId="{F59F0FED-E3EC-476C-AF32-B4157D105F81}" type="presOf" srcId="{421FF1A3-824F-4BA8-BA03-D16C1890C3EE}" destId="{05822564-820F-489A-92FD-6787E29A99DF}" srcOrd="0" destOrd="0" presId="urn:microsoft.com/office/officeart/2005/8/layout/cycle3"/>
    <dgm:cxn modelId="{BF58A772-E213-4661-8DB1-BDE0612C0B5D}" srcId="{421FF1A3-824F-4BA8-BA03-D16C1890C3EE}" destId="{01244C0E-6665-4D92-97F1-7CE70858E6CA}" srcOrd="0" destOrd="0" parTransId="{50FE2F71-9A71-41CE-92F9-B00013F7FF38}" sibTransId="{A1ADE025-BB85-4545-96D9-DB04B4A1BA9E}"/>
    <dgm:cxn modelId="{53B3BA00-A6BC-4FA0-AE67-33AEE0C25567}" srcId="{421FF1A3-824F-4BA8-BA03-D16C1890C3EE}" destId="{61EFB9FA-58E3-4FAA-90AB-988DF6CEB192}" srcOrd="3" destOrd="0" parTransId="{0BDD8468-0CBA-428F-B6CE-C2DA767A14D5}" sibTransId="{694F85DD-1A38-4F2E-82FF-D3CD6C1303BE}"/>
    <dgm:cxn modelId="{014BB76A-3483-4979-9E2B-0C8BC429CAE0}" srcId="{421FF1A3-824F-4BA8-BA03-D16C1890C3EE}" destId="{F992362F-1E61-42CB-9482-7ACCC09FC78B}" srcOrd="2" destOrd="0" parTransId="{2180A056-5CD9-49C7-8B2A-C47491EEC5C1}" sibTransId="{07EBAD6F-C47D-4F21-B1E6-04D818ABAB04}"/>
    <dgm:cxn modelId="{2C1D03E8-D4E7-44AA-AE15-5D070AF19952}" type="presOf" srcId="{01244C0E-6665-4D92-97F1-7CE70858E6CA}" destId="{E3870A8C-FBAE-48D9-B387-D74581D048DE}" srcOrd="0" destOrd="0" presId="urn:microsoft.com/office/officeart/2005/8/layout/cycle3"/>
    <dgm:cxn modelId="{3CAF1926-D758-4EC4-867F-9A463F6ED14A}" type="presOf" srcId="{61EFB9FA-58E3-4FAA-90AB-988DF6CEB192}" destId="{92E88AC9-CD18-4CCC-AE41-2C7FEE95FBBB}" srcOrd="0" destOrd="0" presId="urn:microsoft.com/office/officeart/2005/8/layout/cycle3"/>
    <dgm:cxn modelId="{0B154ABC-7E69-4CF8-B150-229C96B33547}" type="presOf" srcId="{F992362F-1E61-42CB-9482-7ACCC09FC78B}" destId="{07948C43-4357-48CE-B9C1-A19AE9AC8279}" srcOrd="0" destOrd="0" presId="urn:microsoft.com/office/officeart/2005/8/layout/cycle3"/>
    <dgm:cxn modelId="{1500E76B-8765-443C-B8B6-895B514EF12D}" type="presOf" srcId="{A1ADE025-BB85-4545-96D9-DB04B4A1BA9E}" destId="{FC3B9541-FCC6-47D6-952D-C8F25B7039BB}" srcOrd="0" destOrd="0" presId="urn:microsoft.com/office/officeart/2005/8/layout/cycle3"/>
    <dgm:cxn modelId="{01225E8F-6672-4E02-9DA9-9B0A218EBA02}" srcId="{421FF1A3-824F-4BA8-BA03-D16C1890C3EE}" destId="{1681501D-9438-4CE2-B198-7728968D59C8}" srcOrd="1" destOrd="0" parTransId="{8F151621-009A-4DF3-9D08-A58F3F717572}" sibTransId="{6B2BACFB-3EA4-4124-9106-DFCCC230EDD4}"/>
    <dgm:cxn modelId="{C20EF8DD-F447-4F7D-AFFE-4A5B1BBC3F2A}" type="presParOf" srcId="{05822564-820F-489A-92FD-6787E29A99DF}" destId="{9EE4CF6D-B9ED-45F9-AFE7-7BBA5816744D}" srcOrd="0" destOrd="0" presId="urn:microsoft.com/office/officeart/2005/8/layout/cycle3"/>
    <dgm:cxn modelId="{0CADC56B-6F78-4246-8494-BBF306166B3D}" type="presParOf" srcId="{9EE4CF6D-B9ED-45F9-AFE7-7BBA5816744D}" destId="{E3870A8C-FBAE-48D9-B387-D74581D048DE}" srcOrd="0" destOrd="0" presId="urn:microsoft.com/office/officeart/2005/8/layout/cycle3"/>
    <dgm:cxn modelId="{654D493A-B7C5-46E8-B87F-3009F5217D4A}" type="presParOf" srcId="{9EE4CF6D-B9ED-45F9-AFE7-7BBA5816744D}" destId="{FC3B9541-FCC6-47D6-952D-C8F25B7039BB}" srcOrd="1" destOrd="0" presId="urn:microsoft.com/office/officeart/2005/8/layout/cycle3"/>
    <dgm:cxn modelId="{4805C4EA-CC18-42B0-B2A7-0DDCDEA94034}" type="presParOf" srcId="{9EE4CF6D-B9ED-45F9-AFE7-7BBA5816744D}" destId="{8A6CF1A9-5B6B-40B8-AF18-AA3DD7929A9A}" srcOrd="2" destOrd="0" presId="urn:microsoft.com/office/officeart/2005/8/layout/cycle3"/>
    <dgm:cxn modelId="{EC9C2A93-7F36-467E-95DE-E78071C01EBA}" type="presParOf" srcId="{9EE4CF6D-B9ED-45F9-AFE7-7BBA5816744D}" destId="{07948C43-4357-48CE-B9C1-A19AE9AC8279}" srcOrd="3" destOrd="0" presId="urn:microsoft.com/office/officeart/2005/8/layout/cycle3"/>
    <dgm:cxn modelId="{643172A8-AE11-4A9C-866D-B3BB5931876F}" type="presParOf" srcId="{9EE4CF6D-B9ED-45F9-AFE7-7BBA5816744D}" destId="{92E88AC9-CD18-4CCC-AE41-2C7FEE95FBBB}" srcOrd="4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EF8AD-822C-43E6-BA98-6903CB284758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BBAED-1BE5-4810-972E-CA4C2CCEE51A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AEF7E2-BE62-41AE-90B7-5B32923768E5}">
      <dsp:nvSpPr>
        <dsp:cNvPr id="0" name=""/>
        <dsp:cNvSpPr/>
      </dsp:nvSpPr>
      <dsp:spPr>
        <a:xfrm>
          <a:off x="1304907" y="3448783"/>
          <a:ext cx="1362096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u="none" kern="1200" dirty="0" smtClean="0"/>
            <a:t>Initiating: </a:t>
          </a:r>
          <a:r>
            <a:rPr lang="en-US" sz="1600" b="0" i="0" u="none" kern="1200" dirty="0" smtClean="0"/>
            <a:t>Understanding the challenge and the stakeholders</a:t>
          </a:r>
          <a:endParaRPr lang="en-US" sz="1600" kern="1200" dirty="0"/>
        </a:p>
      </dsp:txBody>
      <dsp:txXfrm>
        <a:off x="1304907" y="3448783"/>
        <a:ext cx="1362096" cy="1077179"/>
      </dsp:txXfrm>
    </dsp:sp>
    <dsp:sp modelId="{90EB58A3-D1CE-455F-ACD0-914C291A98C3}">
      <dsp:nvSpPr>
        <dsp:cNvPr id="0" name=""/>
        <dsp:cNvSpPr/>
      </dsp:nvSpPr>
      <dsp:spPr>
        <a:xfrm>
          <a:off x="2384071" y="2312767"/>
          <a:ext cx="289661" cy="2896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133876-C783-4FC3-A0DA-A52916AEBB1F}">
      <dsp:nvSpPr>
        <dsp:cNvPr id="0" name=""/>
        <dsp:cNvSpPr/>
      </dsp:nvSpPr>
      <dsp:spPr>
        <a:xfrm>
          <a:off x="2539927" y="2457597"/>
          <a:ext cx="1651079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kern="1200" dirty="0" smtClean="0"/>
            <a:t>Planning: </a:t>
          </a:r>
          <a:r>
            <a:rPr lang="en-US" sz="1800" b="0" i="0" u="none" kern="1200" dirty="0" smtClean="0"/>
            <a:t>Assigning team roles and outlining deadlines</a:t>
          </a:r>
          <a:endParaRPr lang="en-US" sz="1800" b="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539927" y="2457597"/>
        <a:ext cx="1651079" cy="2068365"/>
      </dsp:txXfrm>
    </dsp:sp>
    <dsp:sp modelId="{5A1A066D-5C6F-48F2-8D15-63C09596ACA0}">
      <dsp:nvSpPr>
        <dsp:cNvPr id="0" name=""/>
        <dsp:cNvSpPr/>
      </dsp:nvSpPr>
      <dsp:spPr>
        <a:xfrm>
          <a:off x="3886691" y="1537017"/>
          <a:ext cx="383801" cy="383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8B48F5-43B3-4814-9115-314F1A4C1D96}">
      <dsp:nvSpPr>
        <dsp:cNvPr id="0" name=""/>
        <dsp:cNvSpPr/>
      </dsp:nvSpPr>
      <dsp:spPr>
        <a:xfrm>
          <a:off x="4115317" y="1728917"/>
          <a:ext cx="1752086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kern="1200" dirty="0" smtClean="0"/>
            <a:t>Executing</a:t>
          </a:r>
          <a:r>
            <a:rPr lang="en-US" sz="1800" b="0" i="0" u="none" kern="1200" dirty="0" smtClean="0"/>
            <a:t>: Following the engineering design process (conceptual, preliminary, detailed design)</a:t>
          </a:r>
          <a:endParaRPr lang="en-US" sz="1800" kern="1200" dirty="0"/>
        </a:p>
      </dsp:txBody>
      <dsp:txXfrm>
        <a:off x="4115317" y="1728917"/>
        <a:ext cx="1752086" cy="2797045"/>
      </dsp:txXfrm>
    </dsp:sp>
    <dsp:sp modelId="{9658A6B8-7737-43F7-B3C8-56F8CE138382}">
      <dsp:nvSpPr>
        <dsp:cNvPr id="0" name=""/>
        <dsp:cNvSpPr/>
      </dsp:nvSpPr>
      <dsp:spPr>
        <a:xfrm>
          <a:off x="5523279" y="1023772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ED6C56-198E-4814-96AA-45C7FBD1A6C1}">
      <dsp:nvSpPr>
        <dsp:cNvPr id="0" name=""/>
        <dsp:cNvSpPr/>
      </dsp:nvSpPr>
      <dsp:spPr>
        <a:xfrm>
          <a:off x="578035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kern="1200" dirty="0" smtClean="0"/>
            <a:t>Closing: </a:t>
          </a:r>
          <a:r>
            <a:rPr lang="en-US" sz="1800" b="0" i="0" u="none" kern="1200" dirty="0" smtClean="0"/>
            <a:t>Presentation of the project at Nationals, analysis of team effectiveness</a:t>
          </a:r>
          <a:endParaRPr lang="en-US" sz="1800" kern="1200" dirty="0"/>
        </a:p>
      </dsp:txBody>
      <dsp:txXfrm>
        <a:off x="5780354" y="1280847"/>
        <a:ext cx="1520723" cy="3245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1E4B8-7647-4201-AED8-A23309577ADB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F9668-7A2E-48CA-8A42-102806D2CD9C}">
      <dsp:nvSpPr>
        <dsp:cNvPr id="0" name=""/>
        <dsp:cNvSpPr/>
      </dsp:nvSpPr>
      <dsp:spPr>
        <a:xfrm>
          <a:off x="3616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Conceptual Design</a:t>
          </a:r>
          <a:endParaRPr lang="en-US" sz="2500" kern="1200" dirty="0"/>
        </a:p>
      </dsp:txBody>
      <dsp:txXfrm>
        <a:off x="3616" y="0"/>
        <a:ext cx="2386905" cy="1810385"/>
      </dsp:txXfrm>
    </dsp:sp>
    <dsp:sp modelId="{A1E3B29E-4423-4398-A951-186B85A5475F}">
      <dsp:nvSpPr>
        <dsp:cNvPr id="0" name=""/>
        <dsp:cNvSpPr/>
      </dsp:nvSpPr>
      <dsp:spPr>
        <a:xfrm>
          <a:off x="970771" y="2036683"/>
          <a:ext cx="452596" cy="452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7D29B5-BDB5-4637-B0DC-034D7BF73159}">
      <dsp:nvSpPr>
        <dsp:cNvPr id="0" name=""/>
        <dsp:cNvSpPr/>
      </dsp:nvSpPr>
      <dsp:spPr>
        <a:xfrm>
          <a:off x="2509867" y="2715577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Preliminary Design</a:t>
          </a:r>
          <a:endParaRPr lang="en-US" sz="2500" kern="1200" dirty="0"/>
        </a:p>
      </dsp:txBody>
      <dsp:txXfrm>
        <a:off x="2509867" y="2715577"/>
        <a:ext cx="2386905" cy="1810385"/>
      </dsp:txXfrm>
    </dsp:sp>
    <dsp:sp modelId="{B2FC9F04-F323-435A-9035-27AA6A5F312A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9B4B01-65C9-4EF3-B504-6C56E1319D74}">
      <dsp:nvSpPr>
        <dsp:cNvPr id="0" name=""/>
        <dsp:cNvSpPr/>
      </dsp:nvSpPr>
      <dsp:spPr>
        <a:xfrm>
          <a:off x="5016118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Detailed </a:t>
          </a:r>
          <a:r>
            <a:rPr lang="en-US" sz="2500" kern="1200" dirty="0" smtClean="0"/>
            <a:t>Design (Iterative Process)</a:t>
          </a:r>
          <a:endParaRPr lang="en-US" sz="2500" kern="1200" dirty="0"/>
        </a:p>
      </dsp:txBody>
      <dsp:txXfrm>
        <a:off x="5016118" y="0"/>
        <a:ext cx="2386905" cy="1810385"/>
      </dsp:txXfrm>
    </dsp:sp>
    <dsp:sp modelId="{2C636988-5358-4211-9ACC-DADA8BFE52FE}">
      <dsp:nvSpPr>
        <dsp:cNvPr id="0" name=""/>
        <dsp:cNvSpPr/>
      </dsp:nvSpPr>
      <dsp:spPr>
        <a:xfrm>
          <a:off x="5983272" y="2036683"/>
          <a:ext cx="452596" cy="452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B9541-FCC6-47D6-952D-C8F25B7039BB}">
      <dsp:nvSpPr>
        <dsp:cNvPr id="0" name=""/>
        <dsp:cNvSpPr/>
      </dsp:nvSpPr>
      <dsp:spPr>
        <a:xfrm>
          <a:off x="1951343" y="-105012"/>
          <a:ext cx="4326913" cy="4326913"/>
        </a:xfrm>
        <a:prstGeom prst="circularArrow">
          <a:avLst>
            <a:gd name="adj1" fmla="val 4668"/>
            <a:gd name="adj2" fmla="val 272909"/>
            <a:gd name="adj3" fmla="val 12891843"/>
            <a:gd name="adj4" fmla="val 17989748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70A8C-FBAE-48D9-B387-D74581D048DE}">
      <dsp:nvSpPr>
        <dsp:cNvPr id="0" name=""/>
        <dsp:cNvSpPr/>
      </dsp:nvSpPr>
      <dsp:spPr>
        <a:xfrm>
          <a:off x="2696319" y="91"/>
          <a:ext cx="2836961" cy="141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Identify Room For Improvement</a:t>
          </a:r>
          <a:endParaRPr lang="en-US" sz="2700" kern="1200" dirty="0"/>
        </a:p>
      </dsp:txBody>
      <dsp:txXfrm>
        <a:off x="2765563" y="69335"/>
        <a:ext cx="2698473" cy="1279992"/>
      </dsp:txXfrm>
    </dsp:sp>
    <dsp:sp modelId="{8A6CF1A9-5B6B-40B8-AF18-AA3DD7929A9A}">
      <dsp:nvSpPr>
        <dsp:cNvPr id="0" name=""/>
        <dsp:cNvSpPr/>
      </dsp:nvSpPr>
      <dsp:spPr>
        <a:xfrm>
          <a:off x="4249968" y="1553741"/>
          <a:ext cx="2836961" cy="141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Create Improved Design</a:t>
          </a:r>
          <a:endParaRPr lang="en-US" sz="2700" kern="1200" dirty="0"/>
        </a:p>
      </dsp:txBody>
      <dsp:txXfrm>
        <a:off x="4319212" y="1622985"/>
        <a:ext cx="2698473" cy="1279992"/>
      </dsp:txXfrm>
    </dsp:sp>
    <dsp:sp modelId="{07948C43-4357-48CE-B9C1-A19AE9AC8279}">
      <dsp:nvSpPr>
        <dsp:cNvPr id="0" name=""/>
        <dsp:cNvSpPr/>
      </dsp:nvSpPr>
      <dsp:spPr>
        <a:xfrm>
          <a:off x="2696319" y="3107390"/>
          <a:ext cx="2836961" cy="141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Analyze Improved Design</a:t>
          </a:r>
          <a:endParaRPr lang="en-US" sz="2700" kern="1200" dirty="0"/>
        </a:p>
      </dsp:txBody>
      <dsp:txXfrm>
        <a:off x="2765563" y="3176634"/>
        <a:ext cx="2698473" cy="1279992"/>
      </dsp:txXfrm>
    </dsp:sp>
    <dsp:sp modelId="{92E88AC9-CD18-4CCC-AE41-2C7FEE95FBBB}">
      <dsp:nvSpPr>
        <dsp:cNvPr id="0" name=""/>
        <dsp:cNvSpPr/>
      </dsp:nvSpPr>
      <dsp:spPr>
        <a:xfrm>
          <a:off x="1142669" y="1553741"/>
          <a:ext cx="2836961" cy="141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Document Improved Design</a:t>
          </a:r>
          <a:endParaRPr lang="en-US" sz="2700" kern="1200" dirty="0"/>
        </a:p>
      </dsp:txBody>
      <dsp:txXfrm>
        <a:off x="1211913" y="1622985"/>
        <a:ext cx="2698473" cy="127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13D46-3B94-48BD-8F6D-573D918AB5DE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5F86E-90F7-4F78-B68A-6AED561B93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 and</a:t>
            </a:r>
            <a:r>
              <a:rPr lang="en-US" baseline="0" dirty="0" smtClean="0"/>
              <a:t> welcome to North Carolina’s 2014 Real world Design challenge presentation. Our team, is first and flight and we are from the STEM Early College at North Carolina A&amp;T SU.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F86E-90F7-4F78-B68A-6AED561B93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5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the team had a good idea of the</a:t>
            </a:r>
            <a:r>
              <a:rPr lang="en-US" baseline="0" dirty="0" smtClean="0"/>
              <a:t> challenge requirements and the goals we determined how to approach the project. We decided to integrate three strategies, a project management approach, the engineering design process, and an iterative refinement process. These strategies were used to ensure the success of the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F86E-90F7-4F78-B68A-6AED561B93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3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characteristics</a:t>
            </a:r>
            <a:r>
              <a:rPr lang="en-US" baseline="0" dirty="0" smtClean="0"/>
              <a:t> only get a product so far. Cost and marketability is what make a design viable. </a:t>
            </a:r>
            <a:r>
              <a:rPr lang="en-US" dirty="0" smtClean="0"/>
              <a:t>To prove the team’s design</a:t>
            </a:r>
            <a:r>
              <a:rPr lang="en-US" baseline="0" dirty="0" smtClean="0"/>
              <a:t> was truly viable in the real world we made a practical business case for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F86E-90F7-4F78-B68A-6AED561B93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1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F86E-90F7-4F78-B68A-6AED561B93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the application of canopy cover analysis, scientists would monitor Near Infra Red Reflectance as shown in the graph above to easily determine forest health on a large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F86E-90F7-4F78-B68A-6AED561B93A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71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Saved</a:t>
            </a:r>
            <a:r>
              <a:rPr lang="en-US" baseline="0" dirty="0" smtClean="0"/>
              <a:t> $486.89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F86E-90F7-4F78-B68A-6AED561B93A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parts of the design that add cost are shown in this diagram. Some of these components were integrated into third party systems to reduce the overall cost of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F86E-90F7-4F78-B68A-6AED561B93A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Gasoline</a:t>
            </a:r>
            <a:r>
              <a:rPr lang="en-US" baseline="0" dirty="0" smtClean="0"/>
              <a:t> Vs. Natural Gas</a:t>
            </a:r>
          </a:p>
          <a:p>
            <a:r>
              <a:rPr lang="en-US" baseline="0" dirty="0" smtClean="0"/>
              <a:t> -Natural Gas was more expensive due to less demand. (EIA- Energy Information Administration)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F86E-90F7-4F78-B68A-6AED561B93A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8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5F86E-90F7-4F78-B68A-6AED561B93A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4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7772400" cy="1470025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6400800" cy="106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42607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807075"/>
            <a:ext cx="2895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18807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1073C5A-AEB6-4328-A53D-931AB10F776A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05A302A-8DFB-4441-BA16-7795294167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772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RWDC FY14</a:t>
            </a:r>
            <a:b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National Challenge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 smtClean="0"/>
              <a:t>First in Flight</a:t>
            </a:r>
          </a:p>
          <a:p>
            <a:pPr algn="l"/>
            <a:r>
              <a:rPr lang="en-US" b="1" dirty="0" smtClean="0"/>
              <a:t>North Carolina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Execution (Engineering Design Process)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3600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4372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6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Iteration</a:t>
            </a:r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/>
          </a:blip>
          <a:srcRect t="48773" r="22855"/>
          <a:stretch/>
        </p:blipFill>
        <p:spPr>
          <a:xfrm>
            <a:off x="1143000" y="1752600"/>
            <a:ext cx="6781800" cy="3657600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Iteration Room For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blunt surfaces which increase drag</a:t>
            </a:r>
          </a:p>
          <a:p>
            <a:r>
              <a:rPr lang="en-US" dirty="0"/>
              <a:t>Poor distribution of stress</a:t>
            </a:r>
          </a:p>
          <a:p>
            <a:r>
              <a:rPr lang="en-US" dirty="0" smtClean="0"/>
              <a:t>Difficult </a:t>
            </a:r>
            <a:r>
              <a:rPr lang="en-US" dirty="0"/>
              <a:t>to manufacture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m</a:t>
            </a:r>
            <a:r>
              <a:rPr lang="en-US" dirty="0" smtClean="0"/>
              <a:t>anufacturing </a:t>
            </a:r>
            <a:r>
              <a:rPr lang="en-US" dirty="0"/>
              <a:t>c</a:t>
            </a:r>
            <a:r>
              <a:rPr lang="en-US" dirty="0" smtClean="0"/>
              <a:t>osts</a:t>
            </a:r>
            <a:endParaRPr lang="en-US" dirty="0"/>
          </a:p>
          <a:p>
            <a:r>
              <a:rPr lang="en-US" dirty="0"/>
              <a:t>No protection for </a:t>
            </a:r>
            <a:r>
              <a:rPr lang="en-US" dirty="0" smtClean="0"/>
              <a:t>propeller</a:t>
            </a:r>
          </a:p>
          <a:p>
            <a:r>
              <a:rPr lang="en-US" dirty="0" smtClean="0"/>
              <a:t>Structurally unstable</a:t>
            </a:r>
          </a:p>
          <a:p>
            <a:r>
              <a:rPr lang="en-US" dirty="0" smtClean="0"/>
              <a:t>Poor payload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Iteration</a:t>
            </a:r>
          </a:p>
        </p:txBody>
      </p:sp>
      <p:pic>
        <p:nvPicPr>
          <p:cNvPr id="2050" name="Picture 2" descr="C:\Users\dcquaint\Downloads\Old Airframe Assemb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6618"/>
          <a:stretch>
            <a:fillRect/>
          </a:stretch>
        </p:blipFill>
        <p:spPr bwMode="auto">
          <a:xfrm>
            <a:off x="1676400" y="1365344"/>
            <a:ext cx="5791200" cy="4806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Iteration Room For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landing concept</a:t>
            </a:r>
          </a:p>
          <a:p>
            <a:r>
              <a:rPr lang="en-US" dirty="0"/>
              <a:t>Poor drag characteristics</a:t>
            </a:r>
          </a:p>
          <a:p>
            <a:r>
              <a:rPr lang="en-US" dirty="0"/>
              <a:t>Poor Control System</a:t>
            </a:r>
          </a:p>
          <a:p>
            <a:r>
              <a:rPr lang="en-US" dirty="0"/>
              <a:t>Infeasible Motor </a:t>
            </a:r>
            <a:r>
              <a:rPr lang="en-US" dirty="0" smtClean="0"/>
              <a:t>Concept</a:t>
            </a:r>
          </a:p>
          <a:p>
            <a:r>
              <a:rPr lang="en-US" dirty="0" smtClean="0"/>
              <a:t>Tractor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Iteration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2" y="1413702"/>
            <a:ext cx="5824538" cy="466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7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Improvements Made for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 </a:t>
            </a:r>
            <a:r>
              <a:rPr lang="en-US" dirty="0"/>
              <a:t>characteristics reduced</a:t>
            </a:r>
          </a:p>
          <a:p>
            <a:r>
              <a:rPr lang="en-US" dirty="0"/>
              <a:t>Durability of control system increased</a:t>
            </a:r>
          </a:p>
          <a:p>
            <a:r>
              <a:rPr lang="en-US" dirty="0"/>
              <a:t>Improved landing gear system</a:t>
            </a:r>
          </a:p>
          <a:p>
            <a:r>
              <a:rPr lang="en-US" dirty="0"/>
              <a:t>Improved </a:t>
            </a:r>
            <a:r>
              <a:rPr lang="en-US" dirty="0" smtClean="0"/>
              <a:t>engine and propeller</a:t>
            </a:r>
          </a:p>
          <a:p>
            <a:r>
              <a:rPr lang="en-US" dirty="0" smtClean="0"/>
              <a:t>Pusher design for stable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Analysis- Airframe</a:t>
            </a:r>
          </a:p>
        </p:txBody>
      </p:sp>
      <p:pic>
        <p:nvPicPr>
          <p:cNvPr id="1027" name="Picture 3" descr="C:\Users\dcquaint\Downloads\Von Mises Stress Perspecti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5" y="1600200"/>
            <a:ext cx="7571790" cy="4525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Analysis- </a:t>
            </a:r>
            <a:r>
              <a:rPr lang="en-US" dirty="0" err="1"/>
              <a:t>Parafoil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7"/>
          <a:stretch/>
        </p:blipFill>
        <p:spPr>
          <a:xfrm>
            <a:off x="1011460" y="1600200"/>
            <a:ext cx="712108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0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Members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78469"/>
              </p:ext>
            </p:extLst>
          </p:nvPr>
        </p:nvGraphicFramePr>
        <p:xfrm>
          <a:off x="609600" y="1524000"/>
          <a:ext cx="7924800" cy="4611186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2971800"/>
                <a:gridCol w="4953000"/>
              </a:tblGrid>
              <a:tr h="6313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Dennis </a:t>
                      </a:r>
                      <a:r>
                        <a:rPr lang="en-US" sz="2400" dirty="0" err="1" smtClean="0"/>
                        <a:t>Quaintance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Project Manager, Team Captain</a:t>
                      </a:r>
                      <a:endParaRPr lang="en-US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Mercy </a:t>
                      </a:r>
                      <a:r>
                        <a:rPr lang="en-US" sz="2400" dirty="0" err="1" smtClean="0"/>
                        <a:t>Adekanle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Chief Operation Consultant</a:t>
                      </a:r>
                      <a:endParaRPr lang="en-US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Carlo Lindner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Chief Design Consultant</a:t>
                      </a:r>
                      <a:endParaRPr lang="en-US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Dylan</a:t>
                      </a:r>
                      <a:r>
                        <a:rPr lang="en-US" sz="2400" baseline="0" dirty="0" smtClean="0"/>
                        <a:t> Jordan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Chief Design Consultant</a:t>
                      </a:r>
                      <a:endParaRPr lang="en-US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Abiera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Chief</a:t>
                      </a:r>
                      <a:r>
                        <a:rPr lang="en-US" sz="2400" baseline="0" dirty="0" smtClean="0"/>
                        <a:t> Business Case Consultant</a:t>
                      </a:r>
                      <a:endParaRPr lang="en-US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Christine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Nienhuis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Chief Business Case Consultant</a:t>
                      </a:r>
                      <a:endParaRPr lang="en-US" sz="2400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Dhaval</a:t>
                      </a:r>
                      <a:r>
                        <a:rPr lang="en-US" sz="2400" dirty="0" smtClean="0"/>
                        <a:t> Mehta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Operational</a:t>
                      </a:r>
                      <a:r>
                        <a:rPr lang="en-US" sz="2400" baseline="0" dirty="0" smtClean="0"/>
                        <a:t> Consultant, Record Keeper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371600"/>
            <a:ext cx="3365500" cy="1470025"/>
          </a:xfrm>
        </p:spPr>
        <p:txBody>
          <a:bodyPr/>
          <a:lstStyle/>
          <a:p>
            <a:r>
              <a:rPr lang="en-US" dirty="0"/>
              <a:t>Business Case</a:t>
            </a:r>
          </a:p>
        </p:txBody>
      </p:sp>
    </p:spTree>
    <p:extLst>
      <p:ext uri="{BB962C8B-B14F-4D97-AF65-F5344CB8AC3E}">
        <p14:creationId xmlns:p14="http://schemas.microsoft.com/office/powerpoint/2010/main" val="17294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Antarctic Exploration</a:t>
            </a:r>
          </a:p>
          <a:p>
            <a:r>
              <a:rPr lang="en-US" dirty="0"/>
              <a:t>Canopy Cover Analysis</a:t>
            </a:r>
          </a:p>
          <a:p>
            <a:r>
              <a:rPr lang="en-US" dirty="0"/>
              <a:t>Oil Spill Mitigation</a:t>
            </a:r>
          </a:p>
          <a:p>
            <a:r>
              <a:rPr lang="en-US" dirty="0"/>
              <a:t>Soil Analysis</a:t>
            </a:r>
          </a:p>
          <a:p>
            <a:r>
              <a:rPr lang="en-US" dirty="0"/>
              <a:t>Tsunami Response</a:t>
            </a:r>
          </a:p>
          <a:p>
            <a:r>
              <a:rPr lang="en-US" dirty="0"/>
              <a:t>Water Analysis</a:t>
            </a:r>
          </a:p>
          <a:p>
            <a:r>
              <a:rPr lang="en-US" dirty="0"/>
              <a:t>Spectral </a:t>
            </a:r>
            <a:r>
              <a:rPr lang="en-US" dirty="0" smtClean="0"/>
              <a:t>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Canopy Cover Analysis Example</a:t>
            </a:r>
            <a:endParaRPr lang="en-US" dirty="0"/>
          </a:p>
        </p:txBody>
      </p:sp>
      <p:pic>
        <p:nvPicPr>
          <p:cNvPr id="4098" name="Picture 2" descr="http://www.tetracam.com/UsersW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257800" cy="4611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Major Design </a:t>
            </a:r>
            <a:r>
              <a:rPr lang="en-US" sz="3500" dirty="0" smtClean="0"/>
              <a:t>Goal</a:t>
            </a:r>
          </a:p>
          <a:p>
            <a:r>
              <a:rPr lang="en-US" sz="3500" dirty="0" smtClean="0"/>
              <a:t>Consisted of:</a:t>
            </a:r>
          </a:p>
          <a:p>
            <a:pPr lvl="1"/>
            <a:r>
              <a:rPr lang="en-US" sz="3000" dirty="0" smtClean="0"/>
              <a:t>Airframe, Flight control, Alternate flight control, Onboard sensors, and C3</a:t>
            </a:r>
            <a:endParaRPr lang="en-US" sz="3000" dirty="0"/>
          </a:p>
          <a:p>
            <a:r>
              <a:rPr lang="en-US" sz="3500" dirty="0" smtClean="0"/>
              <a:t>Cost Reduced </a:t>
            </a:r>
            <a:r>
              <a:rPr lang="en-US" sz="3500" dirty="0"/>
              <a:t>Through Use of Third Party Components</a:t>
            </a:r>
          </a:p>
          <a:p>
            <a:r>
              <a:rPr lang="en-US" sz="3500" dirty="0"/>
              <a:t>Parafoil Cost </a:t>
            </a:r>
            <a:r>
              <a:rPr lang="en-US" sz="3500" dirty="0" smtClean="0"/>
              <a:t>estimated </a:t>
            </a:r>
            <a:r>
              <a:rPr lang="en-US" sz="3500" dirty="0"/>
              <a:t>using cost of </a:t>
            </a:r>
            <a:r>
              <a:rPr lang="en-US" sz="3500" dirty="0" err="1"/>
              <a:t>ripstop</a:t>
            </a:r>
            <a:r>
              <a:rPr lang="en-US" sz="3500" dirty="0"/>
              <a:t> silicone impregnated nylon</a:t>
            </a:r>
          </a:p>
          <a:p>
            <a:r>
              <a:rPr lang="en-US" sz="3500" dirty="0"/>
              <a:t>UAV Acquisition Cost: $6,603.79</a:t>
            </a:r>
          </a:p>
          <a:p>
            <a:r>
              <a:rPr lang="en-US" sz="3500" dirty="0"/>
              <a:t>Total System Cost: $13,207.58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Direct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Autopilot</a:t>
            </a:r>
          </a:p>
          <a:p>
            <a:pPr lvl="1" fontAlgn="base"/>
            <a:r>
              <a:rPr lang="en-US" dirty="0" smtClean="0"/>
              <a:t>Cheaper alternative</a:t>
            </a:r>
            <a:endParaRPr lang="en-US" dirty="0"/>
          </a:p>
          <a:p>
            <a:pPr fontAlgn="base"/>
            <a:r>
              <a:rPr lang="en-US" dirty="0"/>
              <a:t>Number of </a:t>
            </a:r>
            <a:r>
              <a:rPr lang="en-US" dirty="0" smtClean="0"/>
              <a:t>motors</a:t>
            </a:r>
          </a:p>
          <a:p>
            <a:pPr lvl="1" fontAlgn="base"/>
            <a:r>
              <a:rPr lang="en-US" dirty="0" smtClean="0"/>
              <a:t>Went from 2 to 1</a:t>
            </a:r>
            <a:endParaRPr lang="en-US" dirty="0"/>
          </a:p>
          <a:p>
            <a:pPr fontAlgn="base"/>
            <a:r>
              <a:rPr lang="en-US" dirty="0"/>
              <a:t>Type of </a:t>
            </a:r>
            <a:r>
              <a:rPr lang="en-US" dirty="0" smtClean="0"/>
              <a:t>Laptop</a:t>
            </a:r>
          </a:p>
          <a:p>
            <a:pPr lvl="1" fontAlgn="base"/>
            <a:r>
              <a:rPr lang="en-US" dirty="0" smtClean="0"/>
              <a:t>New to refurbished </a:t>
            </a:r>
            <a:endParaRPr lang="en-US" dirty="0"/>
          </a:p>
          <a:p>
            <a:pPr fontAlgn="base"/>
            <a:r>
              <a:rPr lang="en-US" dirty="0"/>
              <a:t>Total saved: $</a:t>
            </a:r>
            <a:r>
              <a:rPr lang="en-US" dirty="0" smtClean="0"/>
              <a:t>973.78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of Design Components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3" t="9821" r="15879" b="15819"/>
          <a:stretch/>
        </p:blipFill>
        <p:spPr bwMode="auto">
          <a:xfrm>
            <a:off x="1905000" y="1219200"/>
            <a:ext cx="5334000" cy="5384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National Challenge Challenged Team to Reduce Operational Costs</a:t>
            </a:r>
          </a:p>
          <a:p>
            <a:r>
              <a:rPr lang="en-US" dirty="0"/>
              <a:t>One Aircraft Configuration: $250.37 per hour</a:t>
            </a:r>
          </a:p>
          <a:p>
            <a:pPr lvl="1"/>
            <a:r>
              <a:rPr lang="en-US" dirty="0"/>
              <a:t>Safety Pilot</a:t>
            </a:r>
          </a:p>
          <a:p>
            <a:pPr lvl="1"/>
            <a:r>
              <a:rPr lang="en-US" dirty="0"/>
              <a:t>Data </a:t>
            </a:r>
            <a:r>
              <a:rPr lang="en-US" dirty="0" smtClean="0"/>
              <a:t>Analyst</a:t>
            </a:r>
          </a:p>
          <a:p>
            <a:pPr lvl="1"/>
            <a:r>
              <a:rPr lang="en-US" dirty="0" smtClean="0"/>
              <a:t>Gasoline </a:t>
            </a:r>
            <a:endParaRPr lang="en-US" dirty="0"/>
          </a:p>
          <a:p>
            <a:r>
              <a:rPr lang="en-US" dirty="0"/>
              <a:t>Two Aircraft Configuration (Final Configuration): $425.37 per hour</a:t>
            </a:r>
          </a:p>
          <a:p>
            <a:pPr lvl="1"/>
            <a:r>
              <a:rPr lang="en-US" dirty="0"/>
              <a:t>Range Safety/Aircraft Launch &amp; Recovery/ Maintenance</a:t>
            </a:r>
          </a:p>
          <a:p>
            <a:pPr lvl="1"/>
            <a:r>
              <a:rPr lang="en-US" dirty="0"/>
              <a:t>Data Analyst</a:t>
            </a:r>
          </a:p>
          <a:p>
            <a:pPr lvl="1"/>
            <a:r>
              <a:rPr lang="en-US" dirty="0"/>
              <a:t>Safety </a:t>
            </a:r>
            <a:r>
              <a:rPr lang="en-US" dirty="0" smtClean="0"/>
              <a:t>Pilot</a:t>
            </a:r>
          </a:p>
          <a:p>
            <a:pPr lvl="1"/>
            <a:r>
              <a:rPr lang="en-US" dirty="0"/>
              <a:t>Gasoline</a:t>
            </a:r>
          </a:p>
        </p:txBody>
      </p:sp>
    </p:spTree>
    <p:extLst>
      <p:ext uri="{BB962C8B-B14F-4D97-AF65-F5344CB8AC3E}">
        <p14:creationId xmlns:p14="http://schemas.microsoft.com/office/powerpoint/2010/main" val="14476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Function Value </a:t>
            </a:r>
            <a:r>
              <a:rPr lang="en-US" dirty="0" smtClean="0"/>
              <a:t>= 129 </a:t>
            </a:r>
            <a:r>
              <a:rPr lang="en-US" dirty="0"/>
              <a:t>Bushels/Dollar</a:t>
            </a:r>
          </a:p>
          <a:p>
            <a:r>
              <a:rPr lang="en-US" dirty="0"/>
              <a:t>Higher Than Expected</a:t>
            </a:r>
          </a:p>
          <a:p>
            <a:pPr lvl="1"/>
            <a:r>
              <a:rPr lang="en-US" dirty="0"/>
              <a:t>Acres Covered Increased </a:t>
            </a:r>
            <a:r>
              <a:rPr lang="en-US" dirty="0" smtClean="0"/>
              <a:t>significantly</a:t>
            </a:r>
            <a:endParaRPr lang="en-US" dirty="0"/>
          </a:p>
          <a:p>
            <a:pPr lvl="1"/>
            <a:r>
              <a:rPr lang="en-US" dirty="0"/>
              <a:t>Life Cycle cost had only a small </a:t>
            </a:r>
            <a:r>
              <a:rPr lang="en-US" dirty="0" smtClean="0"/>
              <a:t>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their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Veteran/Newcomer Interaction</a:t>
            </a:r>
          </a:p>
          <a:p>
            <a:pPr lvl="1"/>
            <a:r>
              <a:rPr lang="en-US" dirty="0" smtClean="0"/>
              <a:t>Mentorship</a:t>
            </a:r>
          </a:p>
          <a:p>
            <a:r>
              <a:rPr lang="en-US" dirty="0" smtClean="0"/>
              <a:t>Software Compatibility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Moved design from </a:t>
            </a:r>
            <a:r>
              <a:rPr lang="en-US" dirty="0" err="1"/>
              <a:t>C</a:t>
            </a:r>
            <a:r>
              <a:rPr lang="en-US" dirty="0" err="1" smtClean="0"/>
              <a:t>reo</a:t>
            </a:r>
            <a:r>
              <a:rPr lang="en-US" dirty="0" smtClean="0"/>
              <a:t> to Inventor</a:t>
            </a:r>
          </a:p>
          <a:p>
            <a:r>
              <a:rPr lang="en-US" dirty="0" smtClean="0"/>
              <a:t>Design Complexity</a:t>
            </a:r>
          </a:p>
          <a:p>
            <a:pPr lvl="1"/>
            <a:r>
              <a:rPr lang="en-US" dirty="0" smtClean="0"/>
              <a:t>Developed separate protocol</a:t>
            </a:r>
          </a:p>
          <a:p>
            <a:r>
              <a:rPr lang="en-US" dirty="0" smtClean="0"/>
              <a:t>Communication Difficulties</a:t>
            </a:r>
          </a:p>
          <a:p>
            <a:pPr lvl="1"/>
            <a:r>
              <a:rPr lang="en-US" dirty="0" smtClean="0"/>
              <a:t>Moved all communication to Google</a:t>
            </a:r>
          </a:p>
        </p:txBody>
      </p:sp>
    </p:spTree>
    <p:extLst>
      <p:ext uri="{BB962C8B-B14F-4D97-AF65-F5344CB8AC3E}">
        <p14:creationId xmlns:p14="http://schemas.microsoft.com/office/powerpoint/2010/main" val="41018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High Versatility</a:t>
            </a:r>
          </a:p>
          <a:p>
            <a:r>
              <a:rPr lang="en-US" dirty="0" smtClean="0"/>
              <a:t>Large Profit Margin</a:t>
            </a:r>
            <a:endParaRPr lang="en-US" dirty="0" smtClean="0"/>
          </a:p>
          <a:p>
            <a:pPr lvl="1"/>
            <a:r>
              <a:rPr lang="en-US" dirty="0" smtClean="0"/>
              <a:t>Yearly Operational Cost: $330,189.50</a:t>
            </a:r>
          </a:p>
          <a:p>
            <a:pPr lvl="1"/>
            <a:r>
              <a:rPr lang="en-US" dirty="0" smtClean="0"/>
              <a:t>Yearly Profit: $528,030,440.31</a:t>
            </a:r>
          </a:p>
          <a:p>
            <a:r>
              <a:rPr lang="en-US" dirty="0" smtClean="0"/>
              <a:t>Effective </a:t>
            </a:r>
            <a:r>
              <a:rPr lang="en-US" dirty="0"/>
              <a:t>Detection Method</a:t>
            </a:r>
          </a:p>
          <a:p>
            <a:pPr lvl="1"/>
            <a:r>
              <a:rPr lang="en-US" dirty="0" smtClean="0"/>
              <a:t>Detection before damage</a:t>
            </a:r>
            <a:endParaRPr lang="en-US" dirty="0"/>
          </a:p>
          <a:p>
            <a:r>
              <a:rPr lang="en-US" dirty="0"/>
              <a:t>Low Life Cycle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Minimal Operating Costs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Cover Search Area</a:t>
            </a:r>
          </a:p>
          <a:p>
            <a:r>
              <a:rPr lang="en-US" dirty="0"/>
              <a:t>Must be Able to Detect the Pests</a:t>
            </a:r>
          </a:p>
          <a:p>
            <a:r>
              <a:rPr lang="en-US" dirty="0"/>
              <a:t>Must Have a Takeoff and Landing Plan</a:t>
            </a:r>
          </a:p>
          <a:p>
            <a:r>
              <a:rPr lang="en-US" dirty="0"/>
              <a:t>Must Comply with FAA Regulations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 and </a:t>
            </a:r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Calvin Miller - Coach</a:t>
            </a:r>
          </a:p>
          <a:p>
            <a:r>
              <a:rPr lang="en-US" dirty="0" smtClean="0"/>
              <a:t>Dennis Quaintance Sr. - Parent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Kizito</a:t>
            </a:r>
            <a:r>
              <a:rPr lang="en-US" dirty="0" smtClean="0"/>
              <a:t> - Mechanical Engineering Professor</a:t>
            </a:r>
          </a:p>
          <a:p>
            <a:r>
              <a:rPr lang="en-US" dirty="0" smtClean="0"/>
              <a:t>Phillip </a:t>
            </a:r>
            <a:r>
              <a:rPr lang="en-US" dirty="0" err="1" smtClean="0"/>
              <a:t>Sous</a:t>
            </a:r>
            <a:r>
              <a:rPr lang="en-US" dirty="0" smtClean="0"/>
              <a:t> - Past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1371600"/>
            <a:ext cx="2667000" cy="14700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2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888629"/>
              </p:ext>
            </p:extLst>
          </p:nvPr>
        </p:nvGraphicFramePr>
        <p:xfrm>
          <a:off x="457200" y="1524000"/>
          <a:ext cx="8229600" cy="480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371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Importance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Factor (I-V)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Consists of: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</a:tr>
              <a:tr h="1118760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800" dirty="0" smtClean="0"/>
                        <a:t>Minimum Overall Cost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Initial cost and operating costs</a:t>
                      </a:r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</a:tr>
              <a:tr h="1118760">
                <a:tc>
                  <a:txBody>
                    <a:bodyPr/>
                    <a:lstStyle/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sz="2800" dirty="0" smtClean="0"/>
                        <a:t>Maximum Detection</a:t>
                      </a:r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Early Life Cycle Detection</a:t>
                      </a:r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</a:tr>
              <a:tr h="1118760">
                <a:tc>
                  <a:txBody>
                    <a:bodyPr/>
                    <a:lstStyle/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sz="2800" dirty="0" smtClean="0"/>
                        <a:t>Minimum Detection Time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II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Faster Aircraft</a:t>
                      </a:r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  <a:alpha val="4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of Design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Independent Analysis of Functionality</a:t>
            </a:r>
          </a:p>
          <a:p>
            <a:r>
              <a:rPr lang="en-US" dirty="0"/>
              <a:t>Measured In Bushels per Input Dollar</a:t>
            </a:r>
          </a:p>
          <a:p>
            <a:r>
              <a:rPr lang="en-US" dirty="0"/>
              <a:t>Objective Function Formula</a:t>
            </a:r>
          </a:p>
          <a:p>
            <a:pPr lvl="1"/>
            <a:r>
              <a:rPr lang="en-US" dirty="0"/>
              <a:t>(Crops Saved in one Year/Life Cycle </a:t>
            </a:r>
            <a:r>
              <a:rPr lang="en-US" dirty="0" smtClean="0"/>
              <a:t>Cost)</a:t>
            </a:r>
          </a:p>
          <a:p>
            <a:r>
              <a:rPr lang="en-US" dirty="0"/>
              <a:t>Crops Saved Measured in Bushels</a:t>
            </a:r>
          </a:p>
          <a:p>
            <a:r>
              <a:rPr lang="en-US" dirty="0" smtClean="0"/>
              <a:t>Detailed </a:t>
            </a:r>
            <a:r>
              <a:rPr lang="en-US" dirty="0"/>
              <a:t>Formula</a:t>
            </a:r>
          </a:p>
          <a:p>
            <a:pPr lvl="1"/>
            <a:r>
              <a:rPr lang="en-US" dirty="0"/>
              <a:t>(Crops Saved Per Acre x Acres Covered x 100 missions)/ Life Cycle Cost</a:t>
            </a:r>
          </a:p>
          <a:p>
            <a:r>
              <a:rPr lang="en-US" dirty="0"/>
              <a:t>Increases steeply as area expands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Software Used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6800" y="1267202"/>
            <a:ext cx="6983698" cy="3152398"/>
            <a:chOff x="1371601" y="1395601"/>
            <a:chExt cx="6427500" cy="3152398"/>
          </a:xfrm>
          <a:solidFill>
            <a:srgbClr val="B2B2B2">
              <a:alpha val="50196"/>
            </a:srgbClr>
          </a:solidFill>
        </p:grpSpPr>
        <p:sp>
          <p:nvSpPr>
            <p:cNvPr id="5" name="Shape 169"/>
            <p:cNvSpPr/>
            <p:nvPr/>
          </p:nvSpPr>
          <p:spPr>
            <a:xfrm>
              <a:off x="4572001" y="1395601"/>
              <a:ext cx="3227100" cy="1576199"/>
            </a:xfrm>
            <a:prstGeom prst="rect">
              <a:avLst/>
            </a:prstGeom>
            <a:grp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" sz="2400" dirty="0" smtClean="0">
                  <a:latin typeface="Calibri Light" panose="020F0302020204030204" pitchFamily="34" charset="0"/>
                </a:rPr>
                <a:t>UAV/Cost Analysis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" sz="2400" b="1" dirty="0" smtClean="0"/>
                <a:t> </a:t>
              </a:r>
              <a:r>
                <a:rPr lang="en" sz="2000" b="1" dirty="0" smtClean="0"/>
                <a:t>MathCad 2.0</a:t>
              </a:r>
            </a:p>
            <a:p>
              <a:pPr>
                <a:buFont typeface="Arial" pitchFamily="34" charset="0"/>
                <a:buChar char="•"/>
              </a:pPr>
              <a:r>
                <a:rPr lang="en" sz="2000" b="1" dirty="0" smtClean="0"/>
                <a:t> Microsoft Excel 2010</a:t>
              </a:r>
              <a:endParaRPr lang="en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Shape 169"/>
            <p:cNvSpPr/>
            <p:nvPr/>
          </p:nvSpPr>
          <p:spPr>
            <a:xfrm>
              <a:off x="1371601" y="1395601"/>
              <a:ext cx="3200400" cy="1576199"/>
            </a:xfrm>
            <a:prstGeom prst="rect">
              <a:avLst/>
            </a:prstGeom>
            <a:grp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" sz="2400" dirty="0" smtClean="0">
                  <a:latin typeface="Calibri Light" panose="020F0302020204030204" pitchFamily="34" charset="0"/>
                </a:rPr>
                <a:t>UAV Design 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" sz="2000" b="1" dirty="0" smtClean="0"/>
                <a:t> Open Vehicle Sketch Pad</a:t>
              </a:r>
            </a:p>
            <a:p>
              <a:pPr>
                <a:buFont typeface="Arial" pitchFamily="34" charset="0"/>
                <a:buChar char="•"/>
              </a:pPr>
              <a:r>
                <a:rPr lang="en" sz="2000" b="1" dirty="0" smtClean="0"/>
                <a:t> Creo Elements Pro</a:t>
              </a:r>
            </a:p>
            <a:p>
              <a:pPr>
                <a:buFont typeface="Arial" pitchFamily="34" charset="0"/>
                <a:buChar char="•"/>
              </a:pPr>
              <a:r>
                <a:rPr lang="en" sz="2000" b="1" dirty="0" smtClean="0"/>
                <a:t> </a:t>
              </a:r>
              <a:r>
                <a:rPr lang="en" sz="2000" b="1" u="sng" dirty="0" smtClean="0"/>
                <a:t>Inventor Pro</a:t>
              </a:r>
              <a:endParaRPr lang="en" sz="2000" b="1" u="sng" dirty="0"/>
            </a:p>
          </p:txBody>
        </p:sp>
        <p:sp>
          <p:nvSpPr>
            <p:cNvPr id="7" name="Shape 169"/>
            <p:cNvSpPr/>
            <p:nvPr/>
          </p:nvSpPr>
          <p:spPr>
            <a:xfrm>
              <a:off x="1371601" y="2971800"/>
              <a:ext cx="3200400" cy="1576199"/>
            </a:xfrm>
            <a:prstGeom prst="rect">
              <a:avLst/>
            </a:prstGeom>
            <a:grp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" sz="2400" dirty="0" smtClean="0">
                  <a:latin typeface="Calibri Light" panose="020F0302020204030204" pitchFamily="34" charset="0"/>
                </a:rPr>
                <a:t>Airfoil/Stress Analysis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" sz="2000" dirty="0" smtClean="0"/>
                <a:t> </a:t>
              </a:r>
              <a:r>
                <a:rPr lang="en" sz="2000" b="1" u="sng" dirty="0" smtClean="0"/>
                <a:t>Paratailor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" sz="2000" b="1" dirty="0" smtClean="0"/>
                <a:t> JavaFoil Analysis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" sz="2000" b="1" dirty="0"/>
                <a:t> </a:t>
              </a:r>
              <a:r>
                <a:rPr lang="en" sz="2000" b="1" dirty="0" smtClean="0"/>
                <a:t>Inventor Pro </a:t>
              </a:r>
            </a:p>
          </p:txBody>
        </p:sp>
        <p:sp>
          <p:nvSpPr>
            <p:cNvPr id="8" name="Shape 169"/>
            <p:cNvSpPr/>
            <p:nvPr/>
          </p:nvSpPr>
          <p:spPr>
            <a:xfrm>
              <a:off x="4572001" y="2971800"/>
              <a:ext cx="3227100" cy="1576199"/>
            </a:xfrm>
            <a:prstGeom prst="rect">
              <a:avLst/>
            </a:prstGeom>
            <a:grp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" sz="2400" dirty="0" smtClean="0">
                  <a:latin typeface="Calibri Light" panose="020F0302020204030204" pitchFamily="34" charset="0"/>
                </a:rPr>
                <a:t>Communication</a:t>
              </a:r>
              <a:r>
                <a:rPr lang="en" sz="2000" dirty="0" smtClean="0"/>
                <a:t> 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" sz="2000" b="1" dirty="0" smtClean="0"/>
                <a:t> WindChill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en" sz="2000" b="1" dirty="0" smtClean="0"/>
                <a:t> Google Hangout</a:t>
              </a:r>
            </a:p>
            <a:p>
              <a:pPr>
                <a:buFont typeface="Arial" pitchFamily="34" charset="0"/>
                <a:buChar char="•"/>
              </a:pPr>
              <a:r>
                <a:rPr lang="en" sz="2000" b="1" dirty="0" smtClean="0"/>
                <a:t> Google Docs </a:t>
              </a:r>
              <a:endParaRPr lang="en" sz="2000" b="1" dirty="0"/>
            </a:p>
          </p:txBody>
        </p:sp>
      </p:grpSp>
      <p:pic>
        <p:nvPicPr>
          <p:cNvPr id="9" name="Shape 227"/>
          <p:cNvPicPr preferRelativeResize="0">
            <a:picLocks/>
          </p:cNvPicPr>
          <p:nvPr/>
        </p:nvPicPr>
        <p:blipFill rotWithShape="1">
          <a:blip r:embed="rId2" cstate="print">
            <a:alphaModFix/>
          </a:blip>
          <a:srcRect l="1220" t="-912" r="-1219" b="13722"/>
          <a:stretch/>
        </p:blipFill>
        <p:spPr>
          <a:xfrm>
            <a:off x="1103782" y="4495800"/>
            <a:ext cx="3468218" cy="18126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16" y="4495800"/>
            <a:ext cx="3512184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33600" y="6324600"/>
            <a:ext cx="115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 Light" panose="020F0302020204030204" pitchFamily="34" charset="0"/>
              </a:rPr>
              <a:t>Paratailor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18844" y="6324600"/>
            <a:ext cx="222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 Light" panose="020F0302020204030204" pitchFamily="34" charset="0"/>
              </a:rPr>
              <a:t>Inventor Professional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80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35" y="1295400"/>
            <a:ext cx="5633265" cy="502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92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4051300" cy="1470025"/>
          </a:xfrm>
        </p:spPr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039670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871</Words>
  <Application>Microsoft Office PowerPoint</Application>
  <PresentationFormat>On-screen Show (4:3)</PresentationFormat>
  <Paragraphs>188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RWDC FY14 National Challenge</vt:lpstr>
      <vt:lpstr>Group Members</vt:lpstr>
      <vt:lpstr>Design Requirements</vt:lpstr>
      <vt:lpstr>Design Goals</vt:lpstr>
      <vt:lpstr>Measure of Design Effectiveness</vt:lpstr>
      <vt:lpstr>Software Used</vt:lpstr>
      <vt:lpstr>Final Design</vt:lpstr>
      <vt:lpstr>Project Overview</vt:lpstr>
      <vt:lpstr>Project Management Approach</vt:lpstr>
      <vt:lpstr>Execution (Engineering Design Process)</vt:lpstr>
      <vt:lpstr>Iterative Design</vt:lpstr>
      <vt:lpstr>First Iteration</vt:lpstr>
      <vt:lpstr>First Iteration Room For Improvement</vt:lpstr>
      <vt:lpstr>Second Iteration</vt:lpstr>
      <vt:lpstr>Second Iteration Room For Improvement</vt:lpstr>
      <vt:lpstr>Final Iteration</vt:lpstr>
      <vt:lpstr>Design Improvements Made for Final</vt:lpstr>
      <vt:lpstr>Design Analysis- Airframe</vt:lpstr>
      <vt:lpstr>Design Analysis- Parafoil</vt:lpstr>
      <vt:lpstr>Business Case</vt:lpstr>
      <vt:lpstr>Applications</vt:lpstr>
      <vt:lpstr>Canopy Cover Analysis Example</vt:lpstr>
      <vt:lpstr>Direct Cost</vt:lpstr>
      <vt:lpstr>Changes to Direct Cost</vt:lpstr>
      <vt:lpstr>Diagram of Design Components</vt:lpstr>
      <vt:lpstr>Operational Costs</vt:lpstr>
      <vt:lpstr>Objective Function</vt:lpstr>
      <vt:lpstr>Challenges and their Solutions</vt:lpstr>
      <vt:lpstr>Closing Points</vt:lpstr>
      <vt:lpstr>Mentors and Acknowledgements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RWDC FY14 National Challenge</dc:title>
  <dc:creator>Carlo</dc:creator>
  <cp:lastModifiedBy>Dennis C Quaintance</cp:lastModifiedBy>
  <cp:revision>22</cp:revision>
  <dcterms:created xsi:type="dcterms:W3CDTF">2014-11-10T04:17:45Z</dcterms:created>
  <dcterms:modified xsi:type="dcterms:W3CDTF">2014-11-11T01:43:04Z</dcterms:modified>
</cp:coreProperties>
</file>