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709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4B20C3-1305-4C35-B1FA-B5A1AD610530}" type="datetimeFigureOut">
              <a:rPr lang="en-GB" smtClean="0"/>
              <a:t>19/02/2017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B33E76-08CB-4683-9BAA-B28F5D5DFF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913901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9DD2DF-9E9F-492A-966E-D81E4918CCF2}" type="datetimeFigureOut">
              <a:rPr lang="en-GB" smtClean="0"/>
              <a:t>19/02/2017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332B6D-AA64-4A4A-8062-9B4FB7D441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580739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16841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CB245-52FF-409E-AA99-3A6CA1B2662A}" type="datetime1">
              <a:rPr lang="en-GB" smtClean="0"/>
              <a:t>19/02/2017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30606-2448-45D5-A092-A3FE23808B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2530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F2AA6-6EE1-47B2-8E33-6249D722D788}" type="datetime1">
              <a:rPr lang="en-GB" smtClean="0"/>
              <a:t>19/02/2017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30606-2448-45D5-A092-A3FE23808B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1180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9E3A1-37C9-4592-9890-D60D03F643DE}" type="datetime1">
              <a:rPr lang="en-GB" smtClean="0"/>
              <a:t>19/02/2017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30606-2448-45D5-A092-A3FE23808B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074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8E4DC-505F-420B-9921-AD0CCBCBCE4D}" type="datetime1">
              <a:rPr lang="en-GB" smtClean="0"/>
              <a:t>19/02/2017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30606-2448-45D5-A092-A3FE23808B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840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5E8C0-23C3-42E4-9BB6-26894282B240}" type="datetime1">
              <a:rPr lang="en-GB" smtClean="0"/>
              <a:t>19/02/2017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30606-2448-45D5-A092-A3FE23808B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087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CA66C-BC72-493C-94DB-8697A197DC2F}" type="datetime1">
              <a:rPr lang="en-GB" smtClean="0"/>
              <a:t>19/02/2017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30606-2448-45D5-A092-A3FE23808B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3285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497E4-C843-4824-85A5-331D0C9FF8FC}" type="datetime1">
              <a:rPr lang="en-GB" smtClean="0"/>
              <a:t>19/02/2017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30606-2448-45D5-A092-A3FE23808B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3707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5F410-FD45-424B-83AB-C1D7AF0DD3EE}" type="datetime1">
              <a:rPr lang="en-GB" smtClean="0"/>
              <a:t>19/02/2017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30606-2448-45D5-A092-A3FE23808B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928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76E29-C1ED-4CE4-B626-8C26C361E139}" type="datetime1">
              <a:rPr lang="en-GB" smtClean="0"/>
              <a:t>19/02/2017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30606-2448-45D5-A092-A3FE23808B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1636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94BD1-DAB4-4FC4-A99E-314246624B2A}" type="datetime1">
              <a:rPr lang="en-GB" smtClean="0"/>
              <a:t>19/02/2017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30606-2448-45D5-A092-A3FE23808B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1419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45F31-7DA9-4FE2-96F1-B53977C38975}" type="datetime1">
              <a:rPr lang="en-GB" smtClean="0"/>
              <a:t>19/02/2017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30606-2448-45D5-A092-A3FE23808B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7816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E1DD80-F6E8-4AAF-B437-5A13F72E8647}" type="datetime1">
              <a:rPr lang="en-GB" smtClean="0"/>
              <a:t>19/02/2017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130606-2448-45D5-A092-A3FE23808B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9628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8800" b="1" dirty="0" err="1" smtClean="0">
                <a:solidFill>
                  <a:srgbClr val="0070C0"/>
                </a:solidFill>
              </a:rPr>
              <a:t>VEGEtek</a:t>
            </a:r>
            <a:r>
              <a:rPr lang="en-US" sz="8800" b="1" dirty="0" smtClean="0">
                <a:solidFill>
                  <a:srgbClr val="0070C0"/>
                </a:solidFill>
              </a:rPr>
              <a:t> - 003</a:t>
            </a:r>
            <a:endParaRPr lang="en-GB" sz="8800" b="1" dirty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Current sensing circuit</a:t>
            </a:r>
            <a:endParaRPr lang="en-GB" sz="4800" dirty="0"/>
          </a:p>
        </p:txBody>
      </p:sp>
      <p:sp>
        <p:nvSpPr>
          <p:cNvPr id="4" name="TextBox 3"/>
          <p:cNvSpPr txBox="1"/>
          <p:nvPr/>
        </p:nvSpPr>
        <p:spPr>
          <a:xfrm>
            <a:off x="207818" y="6206836"/>
            <a:ext cx="52647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dobe Garamond Pro" panose="02020502060506020403" pitchFamily="18" charset="0"/>
              </a:rPr>
              <a:t>Hossam “VEGETA” Moghrabi</a:t>
            </a:r>
            <a:endParaRPr lang="en-GB" sz="2800" dirty="0">
              <a:latin typeface="Adobe Garamond Pro" panose="02020502060506020403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99418" y="673005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7648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3650" y="367578"/>
            <a:ext cx="5848350" cy="484822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90945" y="706582"/>
            <a:ext cx="565265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This is what a basic circuit looks like:</a:t>
            </a:r>
          </a:p>
          <a:p>
            <a:endParaRPr lang="en-US" sz="2400" dirty="0"/>
          </a:p>
          <a:p>
            <a:r>
              <a:rPr lang="en-US" sz="2400" dirty="0" smtClean="0">
                <a:solidFill>
                  <a:srgbClr val="FF0000"/>
                </a:solidFill>
              </a:rPr>
              <a:t>V1</a:t>
            </a:r>
            <a:r>
              <a:rPr lang="en-US" sz="2400" dirty="0" smtClean="0"/>
              <a:t>: voltage source = 10v.</a:t>
            </a:r>
          </a:p>
          <a:p>
            <a:endParaRPr lang="en-US" sz="2400" dirty="0"/>
          </a:p>
          <a:p>
            <a:r>
              <a:rPr lang="en-US" sz="2400" dirty="0" smtClean="0">
                <a:solidFill>
                  <a:srgbClr val="00B050"/>
                </a:solidFill>
              </a:rPr>
              <a:t>R1</a:t>
            </a:r>
            <a:r>
              <a:rPr lang="en-US" sz="2400" dirty="0" smtClean="0"/>
              <a:t>: load = 10 Ohms.</a:t>
            </a:r>
          </a:p>
          <a:p>
            <a:endParaRPr lang="en-US" sz="2400" dirty="0"/>
          </a:p>
          <a:p>
            <a:endParaRPr lang="en-GB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290945" y="3325091"/>
            <a:ext cx="543098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</a:rPr>
              <a:t>Ohm’s law: V = I x R.</a:t>
            </a:r>
          </a:p>
          <a:p>
            <a:endParaRPr lang="en-US" sz="2400" dirty="0"/>
          </a:p>
          <a:p>
            <a:r>
              <a:rPr lang="en-US" sz="2400" dirty="0" smtClean="0"/>
              <a:t>So, I = V / R.</a:t>
            </a:r>
          </a:p>
          <a:p>
            <a:endParaRPr lang="en-US" sz="2400" dirty="0"/>
          </a:p>
          <a:p>
            <a:r>
              <a:rPr lang="en-US" sz="2400" dirty="0" smtClean="0"/>
              <a:t>For this example: I = 10 / 10 = 1 A.</a:t>
            </a:r>
          </a:p>
          <a:p>
            <a:endParaRPr lang="en-GB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290945" y="5943600"/>
            <a:ext cx="83542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7030A0"/>
                </a:solidFill>
              </a:rPr>
              <a:t>How can we measure it?</a:t>
            </a:r>
            <a:endParaRPr lang="en-GB" sz="3200" b="1" dirty="0">
              <a:solidFill>
                <a:srgbClr val="7030A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452879" y="5498279"/>
            <a:ext cx="36298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Figure 1: Basic circuit.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30606-2448-45D5-A092-A3FE23808B3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2474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7416" y="1229591"/>
            <a:ext cx="4857750" cy="25146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49382" y="817418"/>
            <a:ext cx="630381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Ways to measure current:</a:t>
            </a:r>
          </a:p>
          <a:p>
            <a:endParaRPr lang="en-US" sz="2400" dirty="0"/>
          </a:p>
          <a:p>
            <a:r>
              <a:rPr lang="en-US" sz="2400" b="1" dirty="0" smtClean="0">
                <a:solidFill>
                  <a:srgbClr val="C00000"/>
                </a:solidFill>
              </a:rPr>
              <a:t>1- Indirect method: </a:t>
            </a:r>
            <a:r>
              <a:rPr lang="en-US" sz="2400" dirty="0" smtClean="0"/>
              <a:t>such as current transformers (figure 2) and Hall effect sensors, which relies on </a:t>
            </a:r>
            <a:r>
              <a:rPr lang="en-US" sz="2400" dirty="0" smtClean="0">
                <a:solidFill>
                  <a:srgbClr val="00B050"/>
                </a:solidFill>
              </a:rPr>
              <a:t>Faraday's law of induction</a:t>
            </a:r>
            <a:r>
              <a:rPr lang="en-US" sz="2400" dirty="0" smtClean="0"/>
              <a:t> to sense current in a circuit and convert it to a proportional voltage.</a:t>
            </a:r>
          </a:p>
          <a:p>
            <a:endParaRPr lang="en-US" sz="2400" dirty="0" smtClean="0"/>
          </a:p>
          <a:p>
            <a:r>
              <a:rPr lang="en-US" sz="2400" dirty="0" smtClean="0"/>
              <a:t>These methods are suitable more for high current systems.</a:t>
            </a:r>
            <a:endParaRPr lang="en-US" sz="2400" dirty="0"/>
          </a:p>
          <a:p>
            <a:endParaRPr lang="en-US" sz="2400" dirty="0" smtClean="0"/>
          </a:p>
          <a:p>
            <a:r>
              <a:rPr lang="en-US" sz="2400" b="1" dirty="0" smtClean="0">
                <a:solidFill>
                  <a:srgbClr val="C00000"/>
                </a:solidFill>
              </a:rPr>
              <a:t>2- Direct method: </a:t>
            </a:r>
            <a:r>
              <a:rPr lang="en-US" sz="2400" dirty="0" smtClean="0"/>
              <a:t>which relies on </a:t>
            </a:r>
            <a:r>
              <a:rPr lang="en-US" sz="2400" dirty="0" smtClean="0">
                <a:solidFill>
                  <a:srgbClr val="00B050"/>
                </a:solidFill>
              </a:rPr>
              <a:t>Ohm’s law</a:t>
            </a:r>
            <a:r>
              <a:rPr lang="en-US" sz="2400" dirty="0" smtClean="0"/>
              <a:t> which states that </a:t>
            </a:r>
            <a:r>
              <a:rPr lang="en-US" sz="2400" dirty="0" smtClean="0">
                <a:solidFill>
                  <a:srgbClr val="002060"/>
                </a:solidFill>
              </a:rPr>
              <a:t>V = I x R</a:t>
            </a:r>
            <a:r>
              <a:rPr lang="en-US" sz="2400" dirty="0" smtClean="0"/>
              <a:t>.</a:t>
            </a:r>
          </a:p>
          <a:p>
            <a:endParaRPr lang="en-US" sz="2400" dirty="0"/>
          </a:p>
          <a:p>
            <a:r>
              <a:rPr lang="en-US" sz="2400" dirty="0" smtClean="0"/>
              <a:t>This method is suitable for low currents and widely used in electronics devices.</a:t>
            </a:r>
            <a:endParaRPr lang="en-GB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7509164" y="4087090"/>
            <a:ext cx="36896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Figure 2: Current transformer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30606-2448-45D5-A092-A3FE23808B35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293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3410" y="525621"/>
            <a:ext cx="6518590" cy="377909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930723" y="4384978"/>
            <a:ext cx="40039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Figure 3: Multimeter measuring current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263233" y="706582"/>
            <a:ext cx="5546723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7030A0"/>
                </a:solidFill>
              </a:rPr>
              <a:t>Measuring current using a Multimeter</a:t>
            </a:r>
          </a:p>
          <a:p>
            <a:endParaRPr lang="en-US" sz="2400" dirty="0"/>
          </a:p>
          <a:p>
            <a:r>
              <a:rPr lang="en-US" sz="2400" dirty="0" smtClean="0"/>
              <a:t>1- cut the circuit.</a:t>
            </a:r>
          </a:p>
          <a:p>
            <a:endParaRPr lang="en-US" sz="2400" dirty="0"/>
          </a:p>
          <a:p>
            <a:r>
              <a:rPr lang="en-US" sz="2400" dirty="0" smtClean="0"/>
              <a:t>2- use the “current” multimeter input jack, not the voltage one.</a:t>
            </a:r>
          </a:p>
          <a:p>
            <a:endParaRPr lang="en-US" sz="2400" dirty="0"/>
          </a:p>
          <a:p>
            <a:r>
              <a:rPr lang="en-US" sz="2800" dirty="0" smtClean="0"/>
              <a:t>3-</a:t>
            </a:r>
            <a:r>
              <a:rPr lang="en-US" sz="2400" dirty="0" smtClean="0"/>
              <a:t> put the probes as figure 3 to close the circuit.</a:t>
            </a:r>
          </a:p>
          <a:p>
            <a:endParaRPr lang="en-GB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30606-2448-45D5-A092-A3FE23808B35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5160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0275" y="176432"/>
            <a:ext cx="6181725" cy="6477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96947" y="737276"/>
            <a:ext cx="5978769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4">
                    <a:lumMod val="50000"/>
                  </a:schemeClr>
                </a:solidFill>
              </a:rPr>
              <a:t>High-side and low-side sensing</a:t>
            </a:r>
          </a:p>
          <a:p>
            <a:endParaRPr lang="en-US" sz="2400" dirty="0"/>
          </a:p>
          <a:p>
            <a:r>
              <a:rPr lang="en-US" sz="2400" dirty="0" smtClean="0"/>
              <a:t>Direct sensing has 2 methods: High-side and low-side sensing. It depends on the position of the shunt resistor with respect to the load.</a:t>
            </a:r>
          </a:p>
          <a:p>
            <a:endParaRPr lang="en-US" sz="2400" dirty="0"/>
          </a:p>
          <a:p>
            <a:r>
              <a:rPr lang="en-US" sz="2400" dirty="0" smtClean="0"/>
              <a:t>This op-amp configuration is called “differential amplifier” which it amplifies the voltage difference between its inputs.</a:t>
            </a:r>
            <a:endParaRPr lang="en-GB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7099155" y="6284100"/>
            <a:ext cx="40039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Figure 4: High and low side sensing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30606-2448-45D5-A092-A3FE23808B35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0822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2187" y="2345055"/>
            <a:ext cx="2762250" cy="10668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5042" y="0"/>
            <a:ext cx="5934075" cy="295275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93895" y="773723"/>
            <a:ext cx="5661147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Differential amplifier</a:t>
            </a:r>
          </a:p>
          <a:p>
            <a:endParaRPr lang="en-US" dirty="0"/>
          </a:p>
          <a:p>
            <a:r>
              <a:rPr lang="en-US" dirty="0" smtClean="0"/>
              <a:t>The op-amp will amplify the voltage difference between its two inputs according to this equation: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7020097" y="2952750"/>
            <a:ext cx="40039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Figure 5: Differential amplifier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576775" y="3980569"/>
            <a:ext cx="1118381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If all 4 resistors where the same value (like 10k) this will be a </a:t>
            </a:r>
            <a:r>
              <a:rPr lang="en-US" dirty="0" smtClean="0">
                <a:solidFill>
                  <a:srgbClr val="00B050"/>
                </a:solidFill>
              </a:rPr>
              <a:t>unity gain differential amplifier </a:t>
            </a:r>
            <a:r>
              <a:rPr lang="en-US" dirty="0" smtClean="0"/>
              <a:t>which the output voltage is: [ V_out = V2 – V1 ] since R3/R1 = 1/1 = 1. This will give the voltage difference directly as it is.</a:t>
            </a:r>
          </a:p>
          <a:p>
            <a:endParaRPr lang="en-US" dirty="0"/>
          </a:p>
          <a:p>
            <a:r>
              <a:rPr lang="en-US" dirty="0" smtClean="0"/>
              <a:t>However, it is common to have a </a:t>
            </a:r>
            <a:r>
              <a:rPr lang="en-US" dirty="0" smtClean="0">
                <a:solidFill>
                  <a:srgbClr val="00B050"/>
                </a:solidFill>
              </a:rPr>
              <a:t>gain of 10 </a:t>
            </a:r>
            <a:r>
              <a:rPr lang="en-US" dirty="0" smtClean="0"/>
              <a:t>or so in such practical circuits because the voltage difference may be so small, for example: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If shunt resistor is 0.1 Ohms (very common) and the current is 1A, this will result in 1 x 0.1 = 0.1v across shunt resistor, this will mean 0.1v output of the differential amplifier when unity gain is used, so it is 0.1v per 1 A. While using a gain of 10 will mean 1v per 1A which is a lot easy and practical.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30606-2448-45D5-A092-A3FE23808B35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179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374</Words>
  <Application>Microsoft Office PowerPoint</Application>
  <PresentationFormat>Widescreen</PresentationFormat>
  <Paragraphs>51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Adobe Garamond Pro</vt:lpstr>
      <vt:lpstr>Arial</vt:lpstr>
      <vt:lpstr>Calibri</vt:lpstr>
      <vt:lpstr>Calibri Light</vt:lpstr>
      <vt:lpstr>Office Theme</vt:lpstr>
      <vt:lpstr>VEGEtek - 003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VEGEtek - 003</dc:title>
  <dc:creator>Hossam Moghrabi</dc:creator>
  <cp:lastModifiedBy>Hossam Moghrabi</cp:lastModifiedBy>
  <cp:revision>24</cp:revision>
  <dcterms:created xsi:type="dcterms:W3CDTF">2017-02-19T16:44:40Z</dcterms:created>
  <dcterms:modified xsi:type="dcterms:W3CDTF">2017-02-19T19:42:24Z</dcterms:modified>
</cp:coreProperties>
</file>