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notesMasterIdLst>
    <p:notesMasterId r:id="rId18"/>
  </p:notesMasterIdLst>
  <p:sldIdLst>
    <p:sldId id="256" r:id="rId2"/>
    <p:sldId id="272" r:id="rId3"/>
    <p:sldId id="265" r:id="rId4"/>
    <p:sldId id="260" r:id="rId5"/>
    <p:sldId id="258" r:id="rId6"/>
    <p:sldId id="263" r:id="rId7"/>
    <p:sldId id="264" r:id="rId8"/>
    <p:sldId id="266" r:id="rId9"/>
    <p:sldId id="259" r:id="rId10"/>
    <p:sldId id="261" r:id="rId11"/>
    <p:sldId id="267" r:id="rId12"/>
    <p:sldId id="268" r:id="rId13"/>
    <p:sldId id="269" r:id="rId14"/>
    <p:sldId id="271" r:id="rId15"/>
    <p:sldId id="262" r:id="rId16"/>
    <p:sldId id="270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2F2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7138" autoAdjust="0"/>
  </p:normalViewPr>
  <p:slideViewPr>
    <p:cSldViewPr snapToGrid="0">
      <p:cViewPr varScale="1">
        <p:scale>
          <a:sx n="64" d="100"/>
          <a:sy n="64" d="100"/>
        </p:scale>
        <p:origin x="9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8FAA9A-B9E4-4DF2-890F-5F5FA3037C7B}" type="doc">
      <dgm:prSet loTypeId="urn:microsoft.com/office/officeart/2011/layout/CircleProcess" loCatId="process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en-US" altLang="zh-HK"/>
        </a:p>
      </dgm:t>
    </dgm:pt>
    <dgm:pt modelId="{5AAD9262-F842-4B95-B873-F1637BF08192}" type="pres">
      <dgm:prSet presAssocID="{3E8FAA9A-B9E4-4DF2-890F-5F5FA3037C7B}" presName="Name0" presStyleCnt="0">
        <dgm:presLayoutVars>
          <dgm:chMax val="11"/>
          <dgm:chPref val="11"/>
          <dgm:dir/>
          <dgm:resizeHandles/>
        </dgm:presLayoutVars>
      </dgm:prSet>
      <dgm:spPr/>
    </dgm:pt>
  </dgm:ptLst>
  <dgm:cxnLst>
    <dgm:cxn modelId="{0FA991CF-F27E-4428-A012-35F88C00F544}" type="presOf" srcId="{3E8FAA9A-B9E4-4DF2-890F-5F5FA3037C7B}" destId="{5AAD9262-F842-4B95-B873-F1637BF08192}" srcOrd="0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11FAB0-9F4E-43FC-BA40-467768E2D44B}" type="datetimeFigureOut">
              <a:rPr lang="zh-HK" altLang="en-US" smtClean="0"/>
              <a:t>27/8/2017</a:t>
            </a:fld>
            <a:endParaRPr lang="zh-HK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HK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HK"/>
              <a:t>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B41A74-242B-4E58-AF80-D084045967B9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805027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HK" dirty="0"/>
              <a:t>Human brains are program to recognize shapes by boundary lines, +</a:t>
            </a:r>
            <a:r>
              <a:rPr lang="en-US" altLang="zh-HK" dirty="0" err="1"/>
              <a:t>ve</a:t>
            </a:r>
            <a:r>
              <a:rPr lang="en-US" altLang="zh-HK" dirty="0"/>
              <a:t>, &amp; -</a:t>
            </a:r>
            <a:r>
              <a:rPr lang="en-US" altLang="zh-HK" dirty="0" err="1"/>
              <a:t>ve</a:t>
            </a:r>
            <a:r>
              <a:rPr lang="en-US" altLang="zh-HK" dirty="0"/>
              <a:t> space</a:t>
            </a:r>
          </a:p>
          <a:p>
            <a:r>
              <a:rPr lang="en-US" altLang="zh-HK" dirty="0"/>
              <a:t>Machine only recognize shapes by boundary</a:t>
            </a:r>
            <a:endParaRPr lang="zh-HK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B41A74-242B-4E58-AF80-D084045967B9}" type="slidenum">
              <a:rPr lang="zh-HK" altLang="en-US" smtClean="0"/>
              <a:t>8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201469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 altLang="zh-HK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HK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8/27/2017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HK"/>
              <a:t>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8/27/2017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 altLang="zh-HK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 altLang="zh-HK"/>
              <a:t>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8/27/2017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HK"/>
              <a:t>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8/27/2017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 altLang="zh-HK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HK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8/27/2017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 altLang="zh-HK"/>
              <a:t>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 altLang="zh-HK"/>
              <a:t>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8/27/2017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HK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 altLang="zh-HK"/>
              <a:t>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altLang="zh-HK"/>
              <a:t>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HK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8/27/2017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8/27/2017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8/27/2017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 altLang="zh-HK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HK"/>
              <a:t>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HK"/>
              <a:t>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8/27/2017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 altLang="zh-HK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HK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HK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8/27/2017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altLang="zh-HK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8/27/2017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openxmlformats.org/officeDocument/2006/relationships/image" Target="../media/image35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3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HK" dirty="0">
                <a:latin typeface="Adobe Garamond Pro Bold" panose="02020702060506020403" pitchFamily="18" charset="0"/>
              </a:rPr>
              <a:t>Laser cut </a:t>
            </a:r>
            <a:r>
              <a:rPr lang="en-US" altLang="zh-HK" dirty="0">
                <a:solidFill>
                  <a:schemeClr val="bg2">
                    <a:lumMod val="60000"/>
                    <a:lumOff val="40000"/>
                  </a:schemeClr>
                </a:solidFill>
                <a:latin typeface="Adobe Garamond Pro Bold" panose="02020702060506020403" pitchFamily="18" charset="0"/>
              </a:rPr>
              <a:t>&amp;</a:t>
            </a:r>
            <a:r>
              <a:rPr lang="en-US" altLang="zh-HK" dirty="0">
                <a:latin typeface="Adobe Garamond Pro Bold" panose="02020702060506020403" pitchFamily="18" charset="0"/>
              </a:rPr>
              <a:t> Design</a:t>
            </a:r>
            <a:br>
              <a:rPr lang="en-US" altLang="zh-HK" dirty="0">
                <a:latin typeface="Adobe Garamond Pro Bold" panose="02020702060506020403" pitchFamily="18" charset="0"/>
              </a:rPr>
            </a:br>
            <a:r>
              <a:rPr lang="en-US" altLang="zh-HK" sz="1800" dirty="0">
                <a:latin typeface="Adobe Garamond Pro Bold" panose="02020702060506020403" pitchFamily="18" charset="0"/>
              </a:rPr>
              <a:t>Workshop</a:t>
            </a:r>
            <a:endParaRPr lang="zh-HK" altLang="en-US" sz="1800" dirty="0">
              <a:latin typeface="Adobe Garamond Pro Bold" panose="02020702060506020403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HK" dirty="0">
                <a:solidFill>
                  <a:schemeClr val="bg1">
                    <a:lumMod val="65000"/>
                    <a:lumOff val="35000"/>
                  </a:schemeClr>
                </a:solidFill>
                <a:latin typeface="Academy Engraved LET" pitchFamily="2" charset="0"/>
              </a:rPr>
              <a:t>By Magnum Chau</a:t>
            </a:r>
          </a:p>
          <a:p>
            <a:r>
              <a:rPr lang="en-US" altLang="zh-HK" sz="2400" dirty="0">
                <a:solidFill>
                  <a:schemeClr val="bg1">
                    <a:lumMod val="65000"/>
                    <a:lumOff val="3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@ </a:t>
            </a:r>
            <a:r>
              <a:rPr lang="en-US" altLang="zh-HK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Academy Engraved LET" pitchFamily="2" charset="0"/>
              </a:rPr>
              <a:t>twitte_king</a:t>
            </a:r>
            <a:endParaRPr lang="zh-HK" altLang="en-US" dirty="0">
              <a:solidFill>
                <a:schemeClr val="bg1">
                  <a:lumMod val="65000"/>
                  <a:lumOff val="35000"/>
                </a:schemeClr>
              </a:solidFill>
              <a:latin typeface="Academy Engraved LET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231F20"/>
              </a:clrFrom>
              <a:clrTo>
                <a:srgbClr val="231F2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63406" y="314849"/>
            <a:ext cx="2665187" cy="17520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7815" y="5592438"/>
            <a:ext cx="1910396" cy="1142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0293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dirty="0">
                <a:latin typeface="Adobe Garamond Pro Bold" panose="02020702060506020403" pitchFamily="18" charset="0"/>
              </a:rPr>
              <a:t>Vector Software</a:t>
            </a:r>
            <a:endParaRPr lang="zh-HK" altLang="en-US" dirty="0">
              <a:latin typeface="Adobe Garamond Pro Bold" panose="020207020605060204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HK" sz="2800" dirty="0">
                <a:solidFill>
                  <a:schemeClr val="bg1">
                    <a:lumMod val="85000"/>
                  </a:schemeClr>
                </a:solidFill>
                <a:latin typeface="Adobe Garamond Pro Bold" panose="02020702060506020403" pitchFamily="18" charset="0"/>
              </a:rPr>
              <a:t>AutoCAD, Illustrator</a:t>
            </a:r>
          </a:p>
          <a:p>
            <a:r>
              <a:rPr lang="en-US" altLang="zh-HK" sz="2800" dirty="0" err="1">
                <a:latin typeface="Adobe Garamond Pro Bold" panose="02020702060506020403" pitchFamily="18" charset="0"/>
              </a:rPr>
              <a:t>Inkscape</a:t>
            </a:r>
            <a:endParaRPr lang="en-US" altLang="zh-HK" sz="2800" dirty="0">
              <a:latin typeface="Adobe Garamond Pro Bold" panose="02020702060506020403" pitchFamily="18" charset="0"/>
            </a:endParaRPr>
          </a:p>
          <a:p>
            <a:pPr lvl="1"/>
            <a:r>
              <a:rPr lang="en-US" altLang="zh-HK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Adobe Garamond Pro Bold" panose="02020702060506020403" pitchFamily="18" charset="0"/>
              </a:rPr>
              <a:t>Free, Open source</a:t>
            </a:r>
          </a:p>
          <a:p>
            <a:pPr lvl="1"/>
            <a:r>
              <a:rPr lang="en-US" altLang="zh-HK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Adobe Garamond Pro Bold" panose="02020702060506020403" pitchFamily="18" charset="0"/>
              </a:rPr>
              <a:t>Simpler than Illustrator</a:t>
            </a:r>
          </a:p>
        </p:txBody>
      </p:sp>
      <p:sp>
        <p:nvSpPr>
          <p:cNvPr id="6" name="Rectangle: Rounded Corners 5"/>
          <p:cNvSpPr/>
          <p:nvPr/>
        </p:nvSpPr>
        <p:spPr>
          <a:xfrm>
            <a:off x="307758" y="3181349"/>
            <a:ext cx="1552892" cy="1561513"/>
          </a:xfrm>
          <a:prstGeom prst="roundRect">
            <a:avLst>
              <a:gd name="adj" fmla="val 6118"/>
            </a:avLst>
          </a:prstGeom>
          <a:blipFill>
            <a:blip r:embed="rId2"/>
            <a:stretch>
              <a:fillRect/>
            </a:stretch>
          </a:blip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5904" y="2380645"/>
            <a:ext cx="5475596" cy="426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0685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sz="1200" dirty="0" err="1">
                <a:solidFill>
                  <a:schemeClr val="bg1">
                    <a:lumMod val="75000"/>
                  </a:schemeClr>
                </a:solidFill>
                <a:latin typeface="Adobe Garamond Pro Bold" panose="02020702060506020403" pitchFamily="18" charset="0"/>
              </a:rPr>
              <a:t>Inkscape</a:t>
            </a:r>
            <a:r>
              <a:rPr lang="en-US" altLang="zh-HK" sz="1200" dirty="0">
                <a:solidFill>
                  <a:schemeClr val="bg1">
                    <a:lumMod val="75000"/>
                  </a:schemeClr>
                </a:solidFill>
                <a:latin typeface="Adobe Garamond Pro Bold" panose="02020702060506020403" pitchFamily="18" charset="0"/>
              </a:rPr>
              <a:t> functions</a:t>
            </a:r>
            <a:br>
              <a:rPr lang="en-US" altLang="zh-HK" dirty="0">
                <a:latin typeface="Adobe Garamond Pro Bold" panose="02020702060506020403" pitchFamily="18" charset="0"/>
              </a:rPr>
            </a:br>
            <a:r>
              <a:rPr lang="en-US" altLang="zh-HK" dirty="0">
                <a:latin typeface="Adobe Garamond Pro Bold" panose="02020702060506020403" pitchFamily="18" charset="0"/>
              </a:rPr>
              <a:t>Boolean-Union</a:t>
            </a:r>
            <a:endParaRPr lang="zh-HK" altLang="en-US" dirty="0">
              <a:latin typeface="Adobe Garamond Pro Bold" panose="02020702060506020403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8718" y="2316692"/>
            <a:ext cx="6562775" cy="415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1665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sz="1200" dirty="0" err="1">
                <a:solidFill>
                  <a:schemeClr val="bg1">
                    <a:lumMod val="75000"/>
                  </a:schemeClr>
                </a:solidFill>
                <a:latin typeface="Adobe Garamond Pro Bold" panose="02020702060506020403" pitchFamily="18" charset="0"/>
              </a:rPr>
              <a:t>Inkscape</a:t>
            </a:r>
            <a:r>
              <a:rPr lang="en-US" altLang="zh-HK" sz="1200" dirty="0">
                <a:solidFill>
                  <a:schemeClr val="bg1">
                    <a:lumMod val="75000"/>
                  </a:schemeClr>
                </a:solidFill>
                <a:latin typeface="Adobe Garamond Pro Bold" panose="02020702060506020403" pitchFamily="18" charset="0"/>
              </a:rPr>
              <a:t> functions</a:t>
            </a:r>
            <a:br>
              <a:rPr lang="en-US" altLang="zh-HK" dirty="0">
                <a:latin typeface="Adobe Garamond Pro Bold" panose="02020702060506020403" pitchFamily="18" charset="0"/>
              </a:rPr>
            </a:br>
            <a:r>
              <a:rPr lang="en-US" altLang="zh-HK" dirty="0">
                <a:latin typeface="Adobe Garamond Pro Bold" panose="02020702060506020403" pitchFamily="18" charset="0"/>
              </a:rPr>
              <a:t>Boolean-difference</a:t>
            </a:r>
            <a:endParaRPr lang="zh-HK" altLang="en-US" dirty="0">
              <a:latin typeface="Adobe Garamond Pro Bold" panose="02020702060506020403" pitchFamily="18" charset="0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50558" y="2333971"/>
            <a:ext cx="6536985" cy="4140347"/>
          </a:xfrm>
        </p:spPr>
      </p:pic>
    </p:spTree>
    <p:extLst>
      <p:ext uri="{BB962C8B-B14F-4D97-AF65-F5344CB8AC3E}">
        <p14:creationId xmlns:p14="http://schemas.microsoft.com/office/powerpoint/2010/main" val="32332389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sz="1200" dirty="0" err="1">
                <a:solidFill>
                  <a:schemeClr val="bg1">
                    <a:lumMod val="75000"/>
                  </a:schemeClr>
                </a:solidFill>
                <a:latin typeface="Adobe Garamond Pro Bold" panose="02020702060506020403" pitchFamily="18" charset="0"/>
              </a:rPr>
              <a:t>Inkscape</a:t>
            </a:r>
            <a:r>
              <a:rPr lang="en-US" altLang="zh-HK" sz="1200" dirty="0">
                <a:solidFill>
                  <a:schemeClr val="bg1">
                    <a:lumMod val="75000"/>
                  </a:schemeClr>
                </a:solidFill>
                <a:latin typeface="Adobe Garamond Pro Bold" panose="02020702060506020403" pitchFamily="18" charset="0"/>
              </a:rPr>
              <a:t> functions</a:t>
            </a:r>
            <a:br>
              <a:rPr lang="en-US" altLang="zh-HK" dirty="0">
                <a:latin typeface="Adobe Garamond Pro Bold" panose="02020702060506020403" pitchFamily="18" charset="0"/>
              </a:rPr>
            </a:br>
            <a:r>
              <a:rPr lang="en-US" altLang="zh-HK" dirty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 Bold" panose="02020702060506020403" pitchFamily="18" charset="0"/>
              </a:rPr>
              <a:t>Convert </a:t>
            </a:r>
            <a:r>
              <a:rPr lang="en-US" altLang="zh-HK" dirty="0">
                <a:latin typeface="Adobe Garamond Pro Bold" panose="02020702060506020403" pitchFamily="18" charset="0"/>
              </a:rPr>
              <a:t>text </a:t>
            </a:r>
            <a:r>
              <a:rPr lang="en-US" altLang="zh-HK" dirty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 Bold" panose="02020702060506020403" pitchFamily="18" charset="0"/>
              </a:rPr>
              <a:t>to</a:t>
            </a:r>
            <a:r>
              <a:rPr lang="en-US" altLang="zh-HK" dirty="0">
                <a:latin typeface="Adobe Garamond Pro Bold" panose="02020702060506020403" pitchFamily="18" charset="0"/>
              </a:rPr>
              <a:t> Path</a:t>
            </a:r>
            <a:endParaRPr lang="zh-HK" altLang="en-US" dirty="0">
              <a:latin typeface="Adobe Garamond Pro Bold" panose="020207020605060204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5770" y="2433667"/>
            <a:ext cx="6560460" cy="4011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531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sz="1200" dirty="0" err="1">
                <a:solidFill>
                  <a:schemeClr val="bg1">
                    <a:lumMod val="75000"/>
                  </a:schemeClr>
                </a:solidFill>
                <a:latin typeface="Adobe Garamond Pro Bold" panose="02020702060506020403" pitchFamily="18" charset="0"/>
              </a:rPr>
              <a:t>Inkscape</a:t>
            </a:r>
            <a:r>
              <a:rPr lang="en-US" altLang="zh-HK" sz="1200" dirty="0">
                <a:solidFill>
                  <a:schemeClr val="bg1">
                    <a:lumMod val="75000"/>
                  </a:schemeClr>
                </a:solidFill>
                <a:latin typeface="Adobe Garamond Pro Bold" panose="02020702060506020403" pitchFamily="18" charset="0"/>
              </a:rPr>
              <a:t> functions</a:t>
            </a:r>
            <a:br>
              <a:rPr lang="en-US" altLang="zh-HK" dirty="0">
                <a:latin typeface="Adobe Garamond Pro Bold" panose="02020702060506020403" pitchFamily="18" charset="0"/>
              </a:rPr>
            </a:br>
            <a:r>
              <a:rPr lang="en-US" altLang="zh-HK" dirty="0">
                <a:latin typeface="Adobe Garamond Pro Bold" panose="02020702060506020403" pitchFamily="18" charset="0"/>
              </a:rPr>
              <a:t>photo/drawing </a:t>
            </a:r>
            <a:r>
              <a:rPr lang="en-US" altLang="zh-HK" dirty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 Bold" panose="02020702060506020403" pitchFamily="18" charset="0"/>
              </a:rPr>
              <a:t>to</a:t>
            </a:r>
            <a:r>
              <a:rPr lang="en-US" altLang="zh-HK" dirty="0">
                <a:latin typeface="Adobe Garamond Pro Bold" panose="02020702060506020403" pitchFamily="18" charset="0"/>
              </a:rPr>
              <a:t> Path</a:t>
            </a:r>
            <a:endParaRPr lang="zh-HK" altLang="en-US" dirty="0">
              <a:latin typeface="Adobe Garamond Pro Bold" panose="020207020605060204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1278" y="2282723"/>
            <a:ext cx="8469443" cy="392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1330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dirty="0">
                <a:latin typeface="Adobe Garamond Pro Bold" panose="02020702060506020403" pitchFamily="18" charset="0"/>
              </a:rPr>
              <a:t>Inspiration</a:t>
            </a:r>
            <a:endParaRPr lang="zh-HK" altLang="en-US" dirty="0">
              <a:latin typeface="Adobe Garamond Pro Bold" panose="020207020605060204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9877" y="2214373"/>
            <a:ext cx="3264746" cy="29548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7457" y="964692"/>
            <a:ext cx="2054543" cy="20545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4623" y="2724150"/>
            <a:ext cx="5372100" cy="41338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214373"/>
            <a:ext cx="3119877" cy="16097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5965" y="5152822"/>
            <a:ext cx="2186135" cy="16448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599423"/>
            <a:ext cx="3119877" cy="3119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1280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dirty="0">
                <a:latin typeface="Adobe Garamond Pro Bold" panose="02020702060506020403" pitchFamily="18" charset="0"/>
              </a:rPr>
              <a:t>Let’s design together</a:t>
            </a:r>
            <a:endParaRPr lang="zh-HK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1136" y="2473154"/>
            <a:ext cx="7729728" cy="3101983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zh-HK" dirty="0" err="1"/>
              <a:t>hanger_template.svg</a:t>
            </a:r>
            <a:endParaRPr lang="zh-HK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0765" y="3029930"/>
            <a:ext cx="4807178" cy="34770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1396" y="2993352"/>
            <a:ext cx="4908776" cy="351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3458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0043" y="2234652"/>
            <a:ext cx="2273192" cy="17048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dirty="0">
                <a:latin typeface="Adobe Garamond Pro Bold" panose="02020702060506020403" pitchFamily="18" charset="0"/>
              </a:rPr>
              <a:t>What can you do with laser?</a:t>
            </a:r>
            <a:endParaRPr lang="zh-HK" altLang="en-US" dirty="0">
              <a:latin typeface="Adobe Garamond Pro Bold" panose="02020702060506020403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HK" dirty="0"/>
              <a:t>https://www.instructables.com/howto/laser+cut/</a:t>
            </a:r>
            <a:endParaRPr lang="zh-HK" alt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3368" y="4545780"/>
            <a:ext cx="3191901" cy="21279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006" y="3087099"/>
            <a:ext cx="2467105" cy="21125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7345" y="3818057"/>
            <a:ext cx="3039943" cy="30399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96684" y="2207707"/>
            <a:ext cx="2095494" cy="19356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61715" y="3826114"/>
            <a:ext cx="3530463" cy="3031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1069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dirty="0">
                <a:latin typeface="Adobe Garamond Pro Bold" panose="02020702060506020403" pitchFamily="18" charset="0"/>
              </a:rPr>
              <a:t>Project Samples</a:t>
            </a:r>
            <a:endParaRPr lang="zh-HK" altLang="en-US" dirty="0">
              <a:latin typeface="Adobe Garamond Pro Bold" panose="020207020605060204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0833" b="10833"/>
          <a:stretch/>
        </p:blipFill>
        <p:spPr>
          <a:xfrm rot="16200000">
            <a:off x="558318" y="2352673"/>
            <a:ext cx="3779218" cy="45910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8359" y="4162011"/>
            <a:ext cx="4223641" cy="23757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23889" b="23056"/>
          <a:stretch/>
        </p:blipFill>
        <p:spPr>
          <a:xfrm>
            <a:off x="4743454" y="2758590"/>
            <a:ext cx="4006763" cy="37792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4508" y="2376275"/>
            <a:ext cx="1964279" cy="167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6533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dirty="0">
                <a:latin typeface="Adobe Garamond Pro Bold" panose="02020702060506020403" pitchFamily="18" charset="0"/>
              </a:rPr>
              <a:t>Timeline</a:t>
            </a:r>
            <a:endParaRPr lang="zh-HK" altLang="en-US" dirty="0">
              <a:latin typeface="Adobe Garamond Pro Bold" panose="02020702060506020403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4818867"/>
            <a:ext cx="12192000" cy="805851"/>
            <a:chOff x="0" y="2735427"/>
            <a:chExt cx="12192000" cy="2577978"/>
          </a:xfrm>
        </p:grpSpPr>
        <p:sp>
          <p:nvSpPr>
            <p:cNvPr id="5" name="Rectangle 4"/>
            <p:cNvSpPr/>
            <p:nvPr/>
          </p:nvSpPr>
          <p:spPr>
            <a:xfrm>
              <a:off x="0" y="2735427"/>
              <a:ext cx="6414868" cy="2545491"/>
            </a:xfrm>
            <a:prstGeom prst="rect">
              <a:avLst/>
            </a:prstGeom>
            <a:gradFill flip="none" rotWithShape="1">
              <a:gsLst>
                <a:gs pos="95000">
                  <a:srgbClr val="F2F2F2"/>
                </a:gs>
                <a:gs pos="59000">
                  <a:srgbClr val="F2F2F2"/>
                </a:gs>
                <a:gs pos="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 dirty="0"/>
            </a:p>
          </p:txBody>
        </p:sp>
        <p:sp>
          <p:nvSpPr>
            <p:cNvPr id="6" name="Rectangle 5"/>
            <p:cNvSpPr/>
            <p:nvPr/>
          </p:nvSpPr>
          <p:spPr>
            <a:xfrm flipH="1">
              <a:off x="5416062" y="2767914"/>
              <a:ext cx="6775938" cy="2545491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lumMod val="60000"/>
                    <a:lumOff val="40000"/>
                  </a:schemeClr>
                </a:gs>
                <a:gs pos="100000">
                  <a:srgbClr val="F2F2F2"/>
                </a:gs>
                <a:gs pos="65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 dirty="0"/>
            </a:p>
          </p:txBody>
        </p:sp>
      </p:grpSp>
      <p:graphicFrame>
        <p:nvGraphicFramePr>
          <p:cNvPr id="7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11028620"/>
              </p:ext>
            </p:extLst>
          </p:nvPr>
        </p:nvGraphicFramePr>
        <p:xfrm>
          <a:off x="296561" y="1670556"/>
          <a:ext cx="11541211" cy="39541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5998570"/>
              </p:ext>
            </p:extLst>
          </p:nvPr>
        </p:nvGraphicFramePr>
        <p:xfrm>
          <a:off x="810000" y="4764820"/>
          <a:ext cx="11027772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1508">
                  <a:extLst>
                    <a:ext uri="{9D8B030D-6E8A-4147-A177-3AD203B41FA5}">
                      <a16:colId xmlns:a16="http://schemas.microsoft.com/office/drawing/2014/main" val="2484513965"/>
                    </a:ext>
                  </a:extLst>
                </a:gridCol>
                <a:gridCol w="2094416">
                  <a:extLst>
                    <a:ext uri="{9D8B030D-6E8A-4147-A177-3AD203B41FA5}">
                      <a16:colId xmlns:a16="http://schemas.microsoft.com/office/drawing/2014/main" val="1138786485"/>
                    </a:ext>
                  </a:extLst>
                </a:gridCol>
                <a:gridCol w="1837962">
                  <a:extLst>
                    <a:ext uri="{9D8B030D-6E8A-4147-A177-3AD203B41FA5}">
                      <a16:colId xmlns:a16="http://schemas.microsoft.com/office/drawing/2014/main" val="4179338708"/>
                    </a:ext>
                  </a:extLst>
                </a:gridCol>
                <a:gridCol w="1837962">
                  <a:extLst>
                    <a:ext uri="{9D8B030D-6E8A-4147-A177-3AD203B41FA5}">
                      <a16:colId xmlns:a16="http://schemas.microsoft.com/office/drawing/2014/main" val="2272913549"/>
                    </a:ext>
                  </a:extLst>
                </a:gridCol>
                <a:gridCol w="1837962">
                  <a:extLst>
                    <a:ext uri="{9D8B030D-6E8A-4147-A177-3AD203B41FA5}">
                      <a16:colId xmlns:a16="http://schemas.microsoft.com/office/drawing/2014/main" val="1609971789"/>
                    </a:ext>
                  </a:extLst>
                </a:gridCol>
                <a:gridCol w="1837962">
                  <a:extLst>
                    <a:ext uri="{9D8B030D-6E8A-4147-A177-3AD203B41FA5}">
                      <a16:colId xmlns:a16="http://schemas.microsoft.com/office/drawing/2014/main" val="35094135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HK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Intro</a:t>
                      </a:r>
                      <a:endParaRPr lang="zh-HK" alt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Hanger design</a:t>
                      </a:r>
                      <a:endParaRPr lang="zh-HK" alt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Hanger cutting</a:t>
                      </a:r>
                      <a:endParaRPr lang="zh-HK" alt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Candle holder design</a:t>
                      </a:r>
                      <a:endParaRPr lang="zh-HK" alt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Candle holder cutting</a:t>
                      </a:r>
                      <a:endParaRPr lang="zh-HK" alt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Candle holder assembly + more</a:t>
                      </a:r>
                      <a:endParaRPr lang="zh-HK" alt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731819"/>
                  </a:ext>
                </a:extLst>
              </a:tr>
            </a:tbl>
          </a:graphicData>
        </a:graphic>
      </p:graphicFrame>
      <p:sp>
        <p:nvSpPr>
          <p:cNvPr id="9" name="Speech Bubble: Rectangle with Corners Rounded 8"/>
          <p:cNvSpPr/>
          <p:nvPr/>
        </p:nvSpPr>
        <p:spPr>
          <a:xfrm flipV="1">
            <a:off x="2594293" y="5858636"/>
            <a:ext cx="1827139" cy="424732"/>
          </a:xfrm>
          <a:prstGeom prst="wedgeRoundRectCallout">
            <a:avLst>
              <a:gd name="adj1" fmla="val -21521"/>
              <a:gd name="adj2" fmla="val 98224"/>
              <a:gd name="adj3" fmla="val 16667"/>
            </a:avLst>
          </a:prstGeom>
          <a:solidFill>
            <a:schemeClr val="accent4">
              <a:lumMod val="75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0" name="Rectangle 9"/>
          <p:cNvSpPr/>
          <p:nvPr/>
        </p:nvSpPr>
        <p:spPr>
          <a:xfrm>
            <a:off x="2594293" y="5867387"/>
            <a:ext cx="18271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K" b="1" dirty="0">
                <a:latin typeface="Calibri" panose="020F0502020204030204" pitchFamily="34" charset="0"/>
                <a:cs typeface="Times New Roman" panose="02020603050405020304" pitchFamily="18" charset="0"/>
              </a:rPr>
              <a:t>B4 Tue 1 August</a:t>
            </a:r>
            <a:endParaRPr lang="zh-HK" altLang="en-US" dirty="0"/>
          </a:p>
        </p:txBody>
      </p:sp>
      <p:sp>
        <p:nvSpPr>
          <p:cNvPr id="11" name="Speech Bubble: Rectangle with Corners Rounded 10"/>
          <p:cNvSpPr/>
          <p:nvPr/>
        </p:nvSpPr>
        <p:spPr>
          <a:xfrm flipV="1">
            <a:off x="1182764" y="5873216"/>
            <a:ext cx="1203250" cy="392371"/>
          </a:xfrm>
          <a:prstGeom prst="wedgeRoundRectCallout">
            <a:avLst>
              <a:gd name="adj1" fmla="val -21521"/>
              <a:gd name="adj2" fmla="val 98224"/>
              <a:gd name="adj3" fmla="val 16667"/>
            </a:avLst>
          </a:prstGeom>
          <a:solidFill>
            <a:schemeClr val="accent4">
              <a:lumMod val="75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2" name="Rectangle 11"/>
          <p:cNvSpPr/>
          <p:nvPr/>
        </p:nvSpPr>
        <p:spPr>
          <a:xfrm>
            <a:off x="1371600" y="5864908"/>
            <a:ext cx="14382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K" b="1" dirty="0">
                <a:latin typeface="Calibri" panose="020F0502020204030204" pitchFamily="34" charset="0"/>
                <a:cs typeface="Times New Roman" panose="02020603050405020304" pitchFamily="18" charset="0"/>
              </a:rPr>
              <a:t>Today</a:t>
            </a:r>
            <a:endParaRPr lang="zh-HK" altLang="en-US" dirty="0"/>
          </a:p>
        </p:txBody>
      </p:sp>
      <p:sp>
        <p:nvSpPr>
          <p:cNvPr id="13" name="Speech Bubble: Rectangle with Corners Rounded 12"/>
          <p:cNvSpPr/>
          <p:nvPr/>
        </p:nvSpPr>
        <p:spPr>
          <a:xfrm flipV="1">
            <a:off x="6268238" y="5853871"/>
            <a:ext cx="1827139" cy="424732"/>
          </a:xfrm>
          <a:prstGeom prst="wedgeRoundRectCallout">
            <a:avLst>
              <a:gd name="adj1" fmla="val -21521"/>
              <a:gd name="adj2" fmla="val 98224"/>
              <a:gd name="adj3" fmla="val 16667"/>
            </a:avLst>
          </a:prstGeom>
          <a:solidFill>
            <a:schemeClr val="accent4">
              <a:lumMod val="75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4" name="Rectangle 13"/>
          <p:cNvSpPr/>
          <p:nvPr/>
        </p:nvSpPr>
        <p:spPr>
          <a:xfrm>
            <a:off x="6368251" y="5881571"/>
            <a:ext cx="18271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K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Thur</a:t>
            </a:r>
            <a:r>
              <a:rPr lang="en-US" altLang="zh-HK" b="1" dirty="0">
                <a:latin typeface="Calibri" panose="020F0502020204030204" pitchFamily="34" charset="0"/>
                <a:cs typeface="Times New Roman" panose="02020603050405020304" pitchFamily="18" charset="0"/>
              </a:rPr>
              <a:t> 3 August</a:t>
            </a:r>
            <a:endParaRPr lang="zh-HK" altLang="en-US" dirty="0"/>
          </a:p>
        </p:txBody>
      </p:sp>
      <p:sp>
        <p:nvSpPr>
          <p:cNvPr id="15" name="Speech Bubble: Rectangle with Corners Rounded 14"/>
          <p:cNvSpPr/>
          <p:nvPr/>
        </p:nvSpPr>
        <p:spPr>
          <a:xfrm flipV="1">
            <a:off x="8291640" y="5865591"/>
            <a:ext cx="1827139" cy="424732"/>
          </a:xfrm>
          <a:prstGeom prst="wedgeRoundRectCallout">
            <a:avLst>
              <a:gd name="adj1" fmla="val -21521"/>
              <a:gd name="adj2" fmla="val 98224"/>
              <a:gd name="adj3" fmla="val 16667"/>
            </a:avLst>
          </a:prstGeom>
          <a:solidFill>
            <a:schemeClr val="accent4">
              <a:lumMod val="75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6" name="Rectangle 15"/>
          <p:cNvSpPr/>
          <p:nvPr/>
        </p:nvSpPr>
        <p:spPr>
          <a:xfrm>
            <a:off x="8391653" y="5893291"/>
            <a:ext cx="18271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K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Thur</a:t>
            </a:r>
            <a:r>
              <a:rPr lang="en-US" altLang="zh-HK" b="1" dirty="0">
                <a:latin typeface="Calibri" panose="020F0502020204030204" pitchFamily="34" charset="0"/>
                <a:cs typeface="Times New Roman" panose="02020603050405020304" pitchFamily="18" charset="0"/>
              </a:rPr>
              <a:t> 10 August</a:t>
            </a:r>
            <a:endParaRPr lang="zh-HK" alt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87537" y="2184288"/>
            <a:ext cx="4256864" cy="239448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433" y="2222701"/>
            <a:ext cx="3746644" cy="241049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53077" y="2195001"/>
            <a:ext cx="4242300" cy="2386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8809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dirty="0">
                <a:latin typeface="Adobe Garamond Pro Bold" panose="02020702060506020403" pitchFamily="18" charset="0"/>
              </a:rPr>
              <a:t>Laser Cutter</a:t>
            </a:r>
            <a:endParaRPr lang="zh-HK" altLang="en-US" dirty="0">
              <a:latin typeface="Adobe Garamond Pro Bold" panose="020207020605060204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1136" y="299578"/>
            <a:ext cx="7729728" cy="310198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zh-HK" sz="2800" dirty="0">
                <a:highlight>
                  <a:srgbClr val="FFFF00"/>
                </a:highlight>
              </a:rPr>
              <a:t>!!Safety First !!</a:t>
            </a:r>
          </a:p>
          <a:p>
            <a:endParaRPr lang="zh-HK" alt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8560" y="2292127"/>
            <a:ext cx="7574880" cy="416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17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7763" y="1637419"/>
            <a:ext cx="6250769" cy="34222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en-US" altLang="zh-HK">
                <a:solidFill>
                  <a:schemeClr val="bg1"/>
                </a:solidFill>
                <a:latin typeface="Adobe Garamond Pro Bold" panose="02020702060506020403" pitchFamily="18" charset="0"/>
              </a:rPr>
              <a:t>What does the machine see?</a:t>
            </a:r>
            <a:endParaRPr lang="zh-HK" altLang="en-US">
              <a:solidFill>
                <a:schemeClr val="bg1"/>
              </a:solidFill>
              <a:latin typeface="Adobe Garamond Pro Bold" panose="02020702060506020403" pitchFamily="18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43468" y="2638044"/>
            <a:ext cx="3363974" cy="34156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HK">
                <a:solidFill>
                  <a:schemeClr val="bg1"/>
                </a:solidFill>
                <a:latin typeface="Adobe Garamond Pro Bold" panose="02020702060506020403" pitchFamily="18" charset="0"/>
                <a:cs typeface="Adobe Arabic" panose="02040503050201020203" pitchFamily="18" charset="-78"/>
              </a:rPr>
              <a:t>Anything wrong with this design?</a:t>
            </a:r>
          </a:p>
          <a:p>
            <a:pPr marL="914400" lvl="1" indent="-457200"/>
            <a:r>
              <a:rPr lang="en-US" altLang="zh-HK">
                <a:solidFill>
                  <a:schemeClr val="bg1"/>
                </a:solidFill>
                <a:latin typeface="Adobe Garamond Pro Bold" panose="02020702060506020403" pitchFamily="18" charset="0"/>
                <a:cs typeface="Adobe Arabic" panose="02040503050201020203" pitchFamily="18" charset="-78"/>
              </a:rPr>
              <a:t>Floating “p”</a:t>
            </a:r>
          </a:p>
          <a:p>
            <a:pPr marL="914400" lvl="1" indent="-457200"/>
            <a:r>
              <a:rPr lang="en-US" altLang="zh-HK">
                <a:solidFill>
                  <a:schemeClr val="bg1"/>
                </a:solidFill>
                <a:latin typeface="Adobe Garamond Pro Bold" panose="02020702060506020403" pitchFamily="18" charset="0"/>
                <a:cs typeface="Adobe Arabic" panose="02040503050201020203" pitchFamily="18" charset="-78"/>
              </a:rPr>
              <a:t>Solid fill</a:t>
            </a:r>
          </a:p>
          <a:p>
            <a:pPr marL="914400" lvl="1" indent="-457200"/>
            <a:r>
              <a:rPr lang="en-US" altLang="zh-HK">
                <a:solidFill>
                  <a:schemeClr val="bg1"/>
                </a:solidFill>
                <a:latin typeface="Adobe Garamond Pro Bold" panose="02020702060506020403" pitchFamily="18" charset="0"/>
                <a:cs typeface="Adobe Arabic" panose="02040503050201020203" pitchFamily="18" charset="-78"/>
              </a:rPr>
              <a:t>Scale and dimension</a:t>
            </a:r>
          </a:p>
          <a:p>
            <a:pPr lvl="1"/>
            <a:endParaRPr lang="zh-HK" altLang="en-US">
              <a:solidFill>
                <a:schemeClr val="bg1"/>
              </a:solidFill>
              <a:latin typeface="Adobe Garamond Pro Bold" panose="02020702060506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0554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7763" y="1582725"/>
            <a:ext cx="6250769" cy="35316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en-US" altLang="zh-HK">
                <a:solidFill>
                  <a:schemeClr val="bg1"/>
                </a:solidFill>
                <a:latin typeface="Adobe Garamond Pro Bold" panose="02020702060506020403" pitchFamily="18" charset="0"/>
              </a:rPr>
              <a:t>What does the machine see?</a:t>
            </a:r>
            <a:endParaRPr lang="zh-HK" altLang="en-US">
              <a:solidFill>
                <a:schemeClr val="bg1"/>
              </a:solidFill>
              <a:latin typeface="Adobe Garamond Pro Bold" panose="02020702060506020403" pitchFamily="18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43468" y="2638044"/>
            <a:ext cx="3363974" cy="34156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HK">
                <a:solidFill>
                  <a:schemeClr val="bg1"/>
                </a:solidFill>
                <a:latin typeface="Adobe Garamond Pro Bold" panose="02020702060506020403" pitchFamily="18" charset="0"/>
                <a:cs typeface="Adobe Arabic" panose="02040503050201020203" pitchFamily="18" charset="-78"/>
              </a:rPr>
              <a:t>Improvements made:</a:t>
            </a:r>
          </a:p>
          <a:p>
            <a:pPr marL="914400" lvl="1" indent="-457200"/>
            <a:r>
              <a:rPr lang="en-US" altLang="zh-HK">
                <a:solidFill>
                  <a:schemeClr val="bg1"/>
                </a:solidFill>
                <a:latin typeface="Adobe Garamond Pro Bold" panose="02020702060506020403" pitchFamily="18" charset="0"/>
                <a:cs typeface="Adobe Arabic" panose="02040503050201020203" pitchFamily="18" charset="-78"/>
              </a:rPr>
              <a:t>No floating shapes</a:t>
            </a:r>
          </a:p>
          <a:p>
            <a:pPr marL="914400" lvl="1" indent="-457200"/>
            <a:r>
              <a:rPr lang="en-US" altLang="zh-HK">
                <a:solidFill>
                  <a:schemeClr val="bg1"/>
                </a:solidFill>
                <a:latin typeface="Adobe Garamond Pro Bold" panose="02020702060506020403" pitchFamily="18" charset="0"/>
                <a:cs typeface="Adobe Arabic" panose="02040503050201020203" pitchFamily="18" charset="-78"/>
              </a:rPr>
              <a:t>Only paths, no fill</a:t>
            </a:r>
          </a:p>
          <a:p>
            <a:pPr marL="914400" lvl="1" indent="-457200"/>
            <a:r>
              <a:rPr lang="en-US" altLang="zh-HK">
                <a:solidFill>
                  <a:schemeClr val="bg1"/>
                </a:solidFill>
                <a:latin typeface="Adobe Garamond Pro Bold" panose="02020702060506020403" pitchFamily="18" charset="0"/>
                <a:cs typeface="Adobe Arabic" panose="02040503050201020203" pitchFamily="18" charset="-78"/>
              </a:rPr>
              <a:t>Proportional dimension</a:t>
            </a:r>
          </a:p>
          <a:p>
            <a:pPr lvl="1"/>
            <a:endParaRPr lang="zh-HK" altLang="en-US">
              <a:solidFill>
                <a:schemeClr val="bg1"/>
              </a:solidFill>
              <a:latin typeface="Adobe Garamond Pro Bold" panose="02020702060506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05691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dirty="0">
                <a:latin typeface="Adobe Garamond Pro Bold" panose="02020702060506020403" pitchFamily="18" charset="0"/>
              </a:rPr>
              <a:t>Solid vs No fill </a:t>
            </a:r>
            <a:endParaRPr lang="zh-HK" altLang="en-US" dirty="0">
              <a:latin typeface="Adobe Garamond Pro Bold" panose="02020702060506020403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326957"/>
            <a:ext cx="5717989" cy="2873694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0878433"/>
              </p:ext>
            </p:extLst>
          </p:nvPr>
        </p:nvGraphicFramePr>
        <p:xfrm>
          <a:off x="647699" y="5374195"/>
          <a:ext cx="11166290" cy="1028056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5583145">
                  <a:extLst>
                    <a:ext uri="{9D8B030D-6E8A-4147-A177-3AD203B41FA5}">
                      <a16:colId xmlns:a16="http://schemas.microsoft.com/office/drawing/2014/main" val="4121225568"/>
                    </a:ext>
                  </a:extLst>
                </a:gridCol>
                <a:gridCol w="5583145">
                  <a:extLst>
                    <a:ext uri="{9D8B030D-6E8A-4147-A177-3AD203B41FA5}">
                      <a16:colId xmlns:a16="http://schemas.microsoft.com/office/drawing/2014/main" val="1749695890"/>
                    </a:ext>
                  </a:extLst>
                </a:gridCol>
              </a:tblGrid>
              <a:tr h="387976">
                <a:tc>
                  <a:txBody>
                    <a:bodyPr/>
                    <a:lstStyle/>
                    <a:p>
                      <a:pPr algn="ctr"/>
                      <a:r>
                        <a:rPr lang="en-US" altLang="zh-HK" dirty="0"/>
                        <a:t>Human Cognition interpretation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dirty="0"/>
                        <a:t>Machine Vector interpretation</a:t>
                      </a:r>
                      <a:endParaRPr lang="zh-HK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5135471"/>
                  </a:ext>
                </a:extLst>
              </a:tr>
              <a:tr h="600388">
                <a:tc>
                  <a:txBody>
                    <a:bodyPr/>
                    <a:lstStyle/>
                    <a:p>
                      <a:pPr algn="ctr"/>
                      <a:r>
                        <a:rPr lang="en-US" altLang="zh-HK" dirty="0"/>
                        <a:t>Black = made of wood</a:t>
                      </a:r>
                    </a:p>
                    <a:p>
                      <a:pPr algn="ctr"/>
                      <a:r>
                        <a:rPr lang="en-US" altLang="zh-HK" dirty="0"/>
                        <a:t>White = Empty Space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dirty="0"/>
                        <a:t>9 different cutting paths (false color visualization)</a:t>
                      </a:r>
                      <a:endParaRPr lang="zh-HK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4716590"/>
                  </a:ext>
                </a:extLst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698" y="2298355"/>
            <a:ext cx="5448301" cy="290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9706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dirty="0">
                <a:latin typeface="Adobe Garamond Pro Bold" panose="02020702060506020403" pitchFamily="18" charset="0"/>
              </a:rPr>
              <a:t>Vector design</a:t>
            </a:r>
            <a:endParaRPr lang="zh-HK" altLang="en-US" dirty="0">
              <a:latin typeface="Adobe Garamond Pro Bold" panose="020207020605060204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1136" y="5695950"/>
            <a:ext cx="7729728" cy="882277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altLang="zh-HK" dirty="0"/>
              <a:t>Common Vector Formats: </a:t>
            </a:r>
          </a:p>
          <a:p>
            <a:pPr marL="0" indent="0" algn="ctr">
              <a:buNone/>
            </a:pPr>
            <a:r>
              <a:rPr lang="en-US" altLang="zh-HK" sz="3900" dirty="0">
                <a:solidFill>
                  <a:schemeClr val="bg1">
                    <a:lumMod val="50000"/>
                  </a:schemeClr>
                </a:solidFill>
              </a:rPr>
              <a:t>.</a:t>
            </a:r>
            <a:r>
              <a:rPr lang="en-US" altLang="zh-HK" sz="3900" dirty="0" err="1">
                <a:solidFill>
                  <a:schemeClr val="bg1">
                    <a:lumMod val="50000"/>
                  </a:schemeClr>
                </a:solidFill>
              </a:rPr>
              <a:t>ai</a:t>
            </a:r>
            <a:r>
              <a:rPr lang="en-US" altLang="zh-HK" sz="39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HK" sz="3900" dirty="0"/>
              <a:t>.</a:t>
            </a:r>
            <a:r>
              <a:rPr lang="en-US" altLang="zh-HK" sz="3900" dirty="0" err="1"/>
              <a:t>svg</a:t>
            </a:r>
            <a:r>
              <a:rPr lang="en-US" altLang="zh-HK" sz="3900" dirty="0"/>
              <a:t> </a:t>
            </a:r>
            <a:r>
              <a:rPr lang="en-US" altLang="zh-HK" sz="3900" dirty="0">
                <a:solidFill>
                  <a:schemeClr val="bg1">
                    <a:lumMod val="50000"/>
                  </a:schemeClr>
                </a:solidFill>
              </a:rPr>
              <a:t>.eps</a:t>
            </a:r>
            <a:endParaRPr lang="zh-HK" altLang="en-US" sz="39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707" y="2504694"/>
            <a:ext cx="3563938" cy="30082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8646" y="2504693"/>
            <a:ext cx="4112066" cy="30082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33" y="2504693"/>
            <a:ext cx="4403774" cy="300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835084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TM10001115[[fn=Parcel]]</Template>
  <TotalTime>1356</TotalTime>
  <Words>203</Words>
  <Application>Microsoft Office PowerPoint</Application>
  <PresentationFormat>Widescreen</PresentationFormat>
  <Paragraphs>53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微軟正黑體</vt:lpstr>
      <vt:lpstr>新細明體</vt:lpstr>
      <vt:lpstr>Academy Engraved LET</vt:lpstr>
      <vt:lpstr>Adobe Arabic</vt:lpstr>
      <vt:lpstr>Adobe Garamond Pro Bold</vt:lpstr>
      <vt:lpstr>Arial</vt:lpstr>
      <vt:lpstr>Calibri</vt:lpstr>
      <vt:lpstr>Gill Sans MT</vt:lpstr>
      <vt:lpstr>Times New Roman</vt:lpstr>
      <vt:lpstr>Parcel</vt:lpstr>
      <vt:lpstr>Laser cut &amp; Design Workshop</vt:lpstr>
      <vt:lpstr>What can you do with laser?</vt:lpstr>
      <vt:lpstr>Project Samples</vt:lpstr>
      <vt:lpstr>Timeline</vt:lpstr>
      <vt:lpstr>Laser Cutter</vt:lpstr>
      <vt:lpstr>What does the machine see?</vt:lpstr>
      <vt:lpstr>What does the machine see?</vt:lpstr>
      <vt:lpstr>Solid vs No fill </vt:lpstr>
      <vt:lpstr>Vector design</vt:lpstr>
      <vt:lpstr>Vector Software</vt:lpstr>
      <vt:lpstr>Inkscape functions Boolean-Union</vt:lpstr>
      <vt:lpstr>Inkscape functions Boolean-difference</vt:lpstr>
      <vt:lpstr>Inkscape functions Convert text to Path</vt:lpstr>
      <vt:lpstr>Inkscape functions photo/drawing to Path</vt:lpstr>
      <vt:lpstr>Inspiration</vt:lpstr>
      <vt:lpstr>Let’s design together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Laser cut &amp; Design Workshop</dc:title>
  <dc:creator>Magnum Mak Lam CHAU</dc:creator>
  <cp:lastModifiedBy>Magnum Chau</cp:lastModifiedBy>
  <cp:revision>34</cp:revision>
  <dcterms:created xsi:type="dcterms:W3CDTF">2017-07-26T18:35:44Z</dcterms:created>
  <dcterms:modified xsi:type="dcterms:W3CDTF">2017-08-27T08:22:34Z</dcterms:modified>
</cp:coreProperties>
</file>