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5143500" cx="9144000"/>
  <p:notesSz cx="6858000" cy="9144000"/>
  <p:embeddedFontLst>
    <p:embeddedFont>
      <p:font typeface="Maven Pro"/>
      <p:regular r:id="rId22"/>
      <p:bold r:id="rId23"/>
    </p:embeddedFont>
    <p:embeddedFont>
      <p:font typeface="Oswald"/>
      <p:regular r:id="rId24"/>
      <p:bold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font" Target="fonts/MavenPro-regular.fntdata"/><Relationship Id="rId21" Type="http://schemas.openxmlformats.org/officeDocument/2006/relationships/slide" Target="slides/slide16.xml"/><Relationship Id="rId24" Type="http://schemas.openxmlformats.org/officeDocument/2006/relationships/font" Target="fonts/Oswald-regular.fntdata"/><Relationship Id="rId23" Type="http://schemas.openxmlformats.org/officeDocument/2006/relationships/font" Target="fonts/MavenPro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schemas.openxmlformats.org/officeDocument/2006/relationships/font" Target="fonts/Oswald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644df6a6a4_1_3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644df6a6a4_1_3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644df6a6a4_0_1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644df6a6a4_0_1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644df6a6a4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" name="Google Shape;278;g644df6a6a4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644df6a6a4_1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3" name="Google Shape;323;g644df6a6a4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644df6a6a4_1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0" name="Google Shape;370;g644df6a6a4_1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5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g644df6a6a4_1_1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7" name="Google Shape;417;g644df6a6a4_1_1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62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g644df6a6a4_1_1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4" name="Google Shape;464;g644df6a6a4_1_1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7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g644df6a6a4_1_1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3" name="Google Shape;473;g644df6a6a4_1_1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644df6a6a4_1_3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644df6a6a4_1_3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644df6a6a4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644df6a6a4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644df6a6a4_1_3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644df6a6a4_1_3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644df6a6a4_1_1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644df6a6a4_1_1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644df6a6a4_1_2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644df6a6a4_1_2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644df6a6a4_1_2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644df6a6a4_1_2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644df6a6a4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644df6a6a4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School Map Circuitry Scavenger Hunt</a:t>
            </a:r>
            <a:endParaRPr b="1"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Reference Documents</a:t>
            </a:r>
            <a:endParaRPr b="1">
              <a:latin typeface="Maven Pro"/>
              <a:ea typeface="Maven Pro"/>
              <a:cs typeface="Maven Pro"/>
              <a:sym typeface="Maven Pr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2"/>
          <p:cNvSpPr/>
          <p:nvPr/>
        </p:nvSpPr>
        <p:spPr>
          <a:xfrm>
            <a:off x="4728250" y="368150"/>
            <a:ext cx="4391100" cy="4389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22"/>
          <p:cNvSpPr/>
          <p:nvPr/>
        </p:nvSpPr>
        <p:spPr>
          <a:xfrm>
            <a:off x="6516450" y="1705900"/>
            <a:ext cx="1868400" cy="16962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22"/>
          <p:cNvSpPr/>
          <p:nvPr/>
        </p:nvSpPr>
        <p:spPr>
          <a:xfrm>
            <a:off x="4728250" y="368150"/>
            <a:ext cx="3656700" cy="472200"/>
          </a:xfrm>
          <a:prstGeom prst="rect">
            <a:avLst/>
          </a:prstGeom>
          <a:solidFill>
            <a:srgbClr val="FFD9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22"/>
          <p:cNvSpPr/>
          <p:nvPr/>
        </p:nvSpPr>
        <p:spPr>
          <a:xfrm>
            <a:off x="6338950" y="1183600"/>
            <a:ext cx="2045700" cy="522300"/>
          </a:xfrm>
          <a:prstGeom prst="rect">
            <a:avLst/>
          </a:prstGeom>
          <a:solidFill>
            <a:srgbClr val="FFD9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22"/>
          <p:cNvSpPr/>
          <p:nvPr/>
        </p:nvSpPr>
        <p:spPr>
          <a:xfrm>
            <a:off x="4719850" y="849225"/>
            <a:ext cx="927600" cy="3125400"/>
          </a:xfrm>
          <a:prstGeom prst="rect">
            <a:avLst/>
          </a:prstGeom>
          <a:solidFill>
            <a:srgbClr val="FFD9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22"/>
          <p:cNvSpPr/>
          <p:nvPr/>
        </p:nvSpPr>
        <p:spPr>
          <a:xfrm>
            <a:off x="6339075" y="3402100"/>
            <a:ext cx="2045700" cy="522300"/>
          </a:xfrm>
          <a:prstGeom prst="rect">
            <a:avLst/>
          </a:prstGeom>
          <a:solidFill>
            <a:srgbClr val="FFD9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22"/>
          <p:cNvSpPr/>
          <p:nvPr/>
        </p:nvSpPr>
        <p:spPr>
          <a:xfrm>
            <a:off x="4728250" y="4285400"/>
            <a:ext cx="3656700" cy="472200"/>
          </a:xfrm>
          <a:prstGeom prst="rect">
            <a:avLst/>
          </a:prstGeom>
          <a:solidFill>
            <a:srgbClr val="FFD9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22"/>
          <p:cNvSpPr/>
          <p:nvPr/>
        </p:nvSpPr>
        <p:spPr>
          <a:xfrm>
            <a:off x="0" y="377025"/>
            <a:ext cx="4391100" cy="4389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22"/>
          <p:cNvSpPr/>
          <p:nvPr/>
        </p:nvSpPr>
        <p:spPr>
          <a:xfrm>
            <a:off x="1788275" y="1714775"/>
            <a:ext cx="1868400" cy="16962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22"/>
          <p:cNvSpPr/>
          <p:nvPr/>
        </p:nvSpPr>
        <p:spPr>
          <a:xfrm>
            <a:off x="0" y="377025"/>
            <a:ext cx="3656700" cy="472200"/>
          </a:xfrm>
          <a:prstGeom prst="rect">
            <a:avLst/>
          </a:prstGeom>
          <a:solidFill>
            <a:srgbClr val="FFD9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22"/>
          <p:cNvSpPr/>
          <p:nvPr/>
        </p:nvSpPr>
        <p:spPr>
          <a:xfrm>
            <a:off x="1206500" y="1192475"/>
            <a:ext cx="2450100" cy="522300"/>
          </a:xfrm>
          <a:prstGeom prst="rect">
            <a:avLst/>
          </a:prstGeom>
          <a:solidFill>
            <a:srgbClr val="FFD9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22"/>
          <p:cNvSpPr/>
          <p:nvPr/>
        </p:nvSpPr>
        <p:spPr>
          <a:xfrm>
            <a:off x="-8325" y="858350"/>
            <a:ext cx="783600" cy="3125400"/>
          </a:xfrm>
          <a:prstGeom prst="rect">
            <a:avLst/>
          </a:prstGeom>
          <a:solidFill>
            <a:srgbClr val="FFD9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22"/>
          <p:cNvSpPr/>
          <p:nvPr/>
        </p:nvSpPr>
        <p:spPr>
          <a:xfrm>
            <a:off x="1206500" y="3410975"/>
            <a:ext cx="2450100" cy="522300"/>
          </a:xfrm>
          <a:prstGeom prst="rect">
            <a:avLst/>
          </a:prstGeom>
          <a:solidFill>
            <a:srgbClr val="FFD9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22"/>
          <p:cNvSpPr/>
          <p:nvPr/>
        </p:nvSpPr>
        <p:spPr>
          <a:xfrm>
            <a:off x="75" y="4294275"/>
            <a:ext cx="3656700" cy="472200"/>
          </a:xfrm>
          <a:prstGeom prst="rect">
            <a:avLst/>
          </a:prstGeom>
          <a:solidFill>
            <a:srgbClr val="FFD9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22"/>
          <p:cNvSpPr txBox="1"/>
          <p:nvPr/>
        </p:nvSpPr>
        <p:spPr>
          <a:xfrm>
            <a:off x="2872992" y="362029"/>
            <a:ext cx="7836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Oswald"/>
                <a:ea typeface="Oswald"/>
                <a:cs typeface="Oswald"/>
                <a:sym typeface="Oswald"/>
              </a:rPr>
              <a:t>FRONT OFFICE</a:t>
            </a:r>
            <a:endParaRPr b="1" sz="12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44" name="Google Shape;244;p22"/>
          <p:cNvSpPr txBox="1"/>
          <p:nvPr/>
        </p:nvSpPr>
        <p:spPr>
          <a:xfrm>
            <a:off x="2114379" y="2301725"/>
            <a:ext cx="12162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COURTYARD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45" name="Google Shape;245;p22"/>
          <p:cNvSpPr txBox="1"/>
          <p:nvPr/>
        </p:nvSpPr>
        <p:spPr>
          <a:xfrm>
            <a:off x="1407000" y="4787825"/>
            <a:ext cx="1216200" cy="30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FIRST FLOOR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46" name="Google Shape;246;p22"/>
          <p:cNvSpPr txBox="1"/>
          <p:nvPr/>
        </p:nvSpPr>
        <p:spPr>
          <a:xfrm>
            <a:off x="6207600" y="4787825"/>
            <a:ext cx="1216200" cy="30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SECOND FLOOR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47" name="Google Shape;247;p22"/>
          <p:cNvSpPr txBox="1"/>
          <p:nvPr/>
        </p:nvSpPr>
        <p:spPr>
          <a:xfrm>
            <a:off x="-8333" y="2109279"/>
            <a:ext cx="7836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Oswald"/>
                <a:ea typeface="Oswald"/>
                <a:cs typeface="Oswald"/>
                <a:sym typeface="Oswald"/>
              </a:rPr>
              <a:t>ART ROOMS</a:t>
            </a:r>
            <a:endParaRPr b="1" sz="12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48" name="Google Shape;248;p22"/>
          <p:cNvSpPr txBox="1"/>
          <p:nvPr/>
        </p:nvSpPr>
        <p:spPr>
          <a:xfrm rot="5400000">
            <a:off x="3683398" y="2246975"/>
            <a:ext cx="11025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Oswald"/>
                <a:ea typeface="Oswald"/>
                <a:cs typeface="Oswald"/>
                <a:sym typeface="Oswald"/>
              </a:rPr>
              <a:t>CAFETERIA</a:t>
            </a:r>
            <a:endParaRPr b="1" sz="12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49" name="Google Shape;249;p22"/>
          <p:cNvSpPr txBox="1"/>
          <p:nvPr/>
        </p:nvSpPr>
        <p:spPr>
          <a:xfrm>
            <a:off x="7188575" y="265733"/>
            <a:ext cx="10590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latin typeface="Oswald"/>
                <a:ea typeface="Oswald"/>
                <a:cs typeface="Oswald"/>
                <a:sym typeface="Oswald"/>
              </a:rPr>
              <a:t>FOREIGN LANGUAGE CLASSROOMS</a:t>
            </a:r>
            <a:endParaRPr b="1" sz="11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50" name="Google Shape;250;p22"/>
          <p:cNvSpPr txBox="1"/>
          <p:nvPr/>
        </p:nvSpPr>
        <p:spPr>
          <a:xfrm>
            <a:off x="4839541" y="341933"/>
            <a:ext cx="10551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Oswald"/>
                <a:ea typeface="Oswald"/>
                <a:cs typeface="Oswald"/>
                <a:sym typeface="Oswald"/>
              </a:rPr>
              <a:t>MATH CLASSROOMS</a:t>
            </a:r>
            <a:endParaRPr b="1" sz="12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51" name="Google Shape;251;p22"/>
          <p:cNvSpPr txBox="1"/>
          <p:nvPr/>
        </p:nvSpPr>
        <p:spPr>
          <a:xfrm>
            <a:off x="4787726" y="2226975"/>
            <a:ext cx="7836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Oswald"/>
                <a:ea typeface="Oswald"/>
                <a:cs typeface="Oswald"/>
                <a:sym typeface="Oswald"/>
              </a:rPr>
              <a:t>LIBRARY</a:t>
            </a:r>
            <a:endParaRPr b="1" sz="12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52" name="Google Shape;252;p22"/>
          <p:cNvSpPr/>
          <p:nvPr/>
        </p:nvSpPr>
        <p:spPr>
          <a:xfrm>
            <a:off x="6207600" y="1183600"/>
            <a:ext cx="308700" cy="2740800"/>
          </a:xfrm>
          <a:prstGeom prst="rect">
            <a:avLst/>
          </a:prstGeom>
          <a:solidFill>
            <a:srgbClr val="FFD9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22"/>
          <p:cNvSpPr/>
          <p:nvPr/>
        </p:nvSpPr>
        <p:spPr>
          <a:xfrm>
            <a:off x="1206500" y="1192475"/>
            <a:ext cx="581700" cy="2740800"/>
          </a:xfrm>
          <a:prstGeom prst="rect">
            <a:avLst/>
          </a:prstGeom>
          <a:solidFill>
            <a:srgbClr val="FFD9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22"/>
          <p:cNvSpPr txBox="1"/>
          <p:nvPr/>
        </p:nvSpPr>
        <p:spPr>
          <a:xfrm>
            <a:off x="1623292" y="4260354"/>
            <a:ext cx="7836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Oswald"/>
                <a:ea typeface="Oswald"/>
                <a:cs typeface="Oswald"/>
                <a:sym typeface="Oswald"/>
              </a:rPr>
              <a:t>SCIENCE ROOMS</a:t>
            </a:r>
            <a:endParaRPr b="1" sz="12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55" name="Google Shape;255;p22"/>
          <p:cNvSpPr txBox="1"/>
          <p:nvPr/>
        </p:nvSpPr>
        <p:spPr>
          <a:xfrm>
            <a:off x="6467142" y="4267654"/>
            <a:ext cx="7836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Oswald"/>
                <a:ea typeface="Oswald"/>
                <a:cs typeface="Oswald"/>
                <a:sym typeface="Oswald"/>
              </a:rPr>
              <a:t>SCIENCE ROOMS</a:t>
            </a:r>
            <a:endParaRPr b="1" sz="1200"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256" name="Google Shape;256;p22"/>
          <p:cNvPicPr preferRelativeResize="0"/>
          <p:nvPr/>
        </p:nvPicPr>
        <p:blipFill rotWithShape="1">
          <a:blip r:embed="rId3">
            <a:alphaModFix/>
          </a:blip>
          <a:srcRect b="16682" l="7880" r="7380" t="14664"/>
          <a:stretch/>
        </p:blipFill>
        <p:spPr>
          <a:xfrm>
            <a:off x="3201857" y="3483604"/>
            <a:ext cx="389450" cy="394483"/>
          </a:xfrm>
          <a:prstGeom prst="rect">
            <a:avLst/>
          </a:prstGeom>
          <a:noFill/>
          <a:ln>
            <a:noFill/>
          </a:ln>
        </p:spPr>
      </p:pic>
      <p:pic>
        <p:nvPicPr>
          <p:cNvPr id="257" name="Google Shape;257;p22"/>
          <p:cNvPicPr preferRelativeResize="0"/>
          <p:nvPr/>
        </p:nvPicPr>
        <p:blipFill rotWithShape="1">
          <a:blip r:embed="rId3">
            <a:alphaModFix/>
          </a:blip>
          <a:srcRect b="16682" l="7880" r="7380" t="14664"/>
          <a:stretch/>
        </p:blipFill>
        <p:spPr>
          <a:xfrm>
            <a:off x="1290244" y="1704729"/>
            <a:ext cx="389446" cy="394498"/>
          </a:xfrm>
          <a:prstGeom prst="rect">
            <a:avLst/>
          </a:prstGeom>
          <a:noFill/>
          <a:ln>
            <a:noFill/>
          </a:ln>
        </p:spPr>
      </p:pic>
      <p:pic>
        <p:nvPicPr>
          <p:cNvPr id="258" name="Google Shape;258;p22"/>
          <p:cNvPicPr preferRelativeResize="0"/>
          <p:nvPr/>
        </p:nvPicPr>
        <p:blipFill rotWithShape="1">
          <a:blip r:embed="rId3">
            <a:alphaModFix/>
          </a:blip>
          <a:srcRect b="16682" l="7880" r="7380" t="14664"/>
          <a:stretch/>
        </p:blipFill>
        <p:spPr>
          <a:xfrm>
            <a:off x="7922734" y="3463488"/>
            <a:ext cx="389450" cy="394503"/>
          </a:xfrm>
          <a:prstGeom prst="rect">
            <a:avLst/>
          </a:prstGeom>
          <a:noFill/>
          <a:ln>
            <a:noFill/>
          </a:ln>
        </p:spPr>
      </p:pic>
      <p:pic>
        <p:nvPicPr>
          <p:cNvPr id="259" name="Google Shape;259;p22"/>
          <p:cNvPicPr preferRelativeResize="0"/>
          <p:nvPr/>
        </p:nvPicPr>
        <p:blipFill rotWithShape="1">
          <a:blip r:embed="rId3">
            <a:alphaModFix/>
          </a:blip>
          <a:srcRect b="16682" l="7880" r="7380" t="14664"/>
          <a:stretch/>
        </p:blipFill>
        <p:spPr>
          <a:xfrm>
            <a:off x="6207598" y="1714776"/>
            <a:ext cx="308699" cy="312704"/>
          </a:xfrm>
          <a:prstGeom prst="rect">
            <a:avLst/>
          </a:prstGeom>
          <a:noFill/>
          <a:ln>
            <a:noFill/>
          </a:ln>
        </p:spPr>
      </p:pic>
      <p:pic>
        <p:nvPicPr>
          <p:cNvPr id="260" name="Google Shape;260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35414" y="4314019"/>
            <a:ext cx="522300" cy="432696"/>
          </a:xfrm>
          <a:prstGeom prst="rect">
            <a:avLst/>
          </a:prstGeom>
          <a:noFill/>
          <a:ln>
            <a:noFill/>
          </a:ln>
        </p:spPr>
      </p:pic>
      <p:pic>
        <p:nvPicPr>
          <p:cNvPr id="261" name="Google Shape;261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29264" y="1239581"/>
            <a:ext cx="522300" cy="432696"/>
          </a:xfrm>
          <a:prstGeom prst="rect">
            <a:avLst/>
          </a:prstGeom>
          <a:noFill/>
          <a:ln>
            <a:noFill/>
          </a:ln>
        </p:spPr>
      </p:pic>
      <p:pic>
        <p:nvPicPr>
          <p:cNvPr id="262" name="Google Shape;262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56289" y="1231898"/>
            <a:ext cx="522300" cy="432696"/>
          </a:xfrm>
          <a:prstGeom prst="rect">
            <a:avLst/>
          </a:prstGeom>
          <a:noFill/>
          <a:ln>
            <a:noFill/>
          </a:ln>
        </p:spPr>
      </p:pic>
      <p:pic>
        <p:nvPicPr>
          <p:cNvPr id="263" name="Google Shape;263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46244" y="4309927"/>
            <a:ext cx="522300" cy="432696"/>
          </a:xfrm>
          <a:prstGeom prst="rect">
            <a:avLst/>
          </a:prstGeom>
          <a:noFill/>
          <a:ln>
            <a:noFill/>
          </a:ln>
        </p:spPr>
      </p:pic>
      <p:sp>
        <p:nvSpPr>
          <p:cNvPr id="264" name="Google Shape;264;p22"/>
          <p:cNvSpPr txBox="1"/>
          <p:nvPr/>
        </p:nvSpPr>
        <p:spPr>
          <a:xfrm>
            <a:off x="6991179" y="2301725"/>
            <a:ext cx="12162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COURTYARD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65" name="Google Shape;265;p22"/>
          <p:cNvSpPr txBox="1"/>
          <p:nvPr/>
        </p:nvSpPr>
        <p:spPr>
          <a:xfrm>
            <a:off x="3634992" y="285829"/>
            <a:ext cx="7836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Oswald"/>
                <a:ea typeface="Oswald"/>
                <a:cs typeface="Oswald"/>
                <a:sym typeface="Oswald"/>
              </a:rPr>
              <a:t>FRONT ENTRANCE</a:t>
            </a:r>
            <a:endParaRPr b="1" sz="10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66" name="Google Shape;266;p22"/>
          <p:cNvSpPr txBox="1"/>
          <p:nvPr/>
        </p:nvSpPr>
        <p:spPr>
          <a:xfrm>
            <a:off x="3634992" y="4371704"/>
            <a:ext cx="7836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Oswald"/>
                <a:ea typeface="Oswald"/>
                <a:cs typeface="Oswald"/>
                <a:sym typeface="Oswald"/>
              </a:rPr>
              <a:t>REAR ENTRANCE</a:t>
            </a:r>
            <a:endParaRPr b="1" sz="10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67" name="Google Shape;267;p22"/>
          <p:cNvSpPr txBox="1"/>
          <p:nvPr/>
        </p:nvSpPr>
        <p:spPr>
          <a:xfrm>
            <a:off x="-28417" y="-18945"/>
            <a:ext cx="5818500" cy="10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Example School Circuit: </a:t>
            </a:r>
            <a:r>
              <a:rPr b="1" i="1" lang="en">
                <a:latin typeface="Maven Pro"/>
                <a:ea typeface="Maven Pro"/>
                <a:cs typeface="Maven Pro"/>
                <a:sym typeface="Maven Pro"/>
              </a:rPr>
              <a:t>Resistance Sign Placement Suggestion</a:t>
            </a:r>
            <a:endParaRPr b="1" i="1"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268" name="Google Shape;268;p22"/>
          <p:cNvSpPr/>
          <p:nvPr/>
        </p:nvSpPr>
        <p:spPr>
          <a:xfrm>
            <a:off x="671855" y="1782380"/>
            <a:ext cx="308700" cy="3126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B45F06"/>
          </a:solidFill>
          <a:ln cap="flat" cmpd="sng" w="9525">
            <a:solidFill>
              <a:srgbClr val="134F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22"/>
          <p:cNvSpPr/>
          <p:nvPr/>
        </p:nvSpPr>
        <p:spPr>
          <a:xfrm>
            <a:off x="1860740" y="688400"/>
            <a:ext cx="308700" cy="3126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B45F06"/>
          </a:solidFill>
          <a:ln cap="flat" cmpd="sng" w="9525">
            <a:solidFill>
              <a:srgbClr val="134F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22"/>
          <p:cNvSpPr/>
          <p:nvPr/>
        </p:nvSpPr>
        <p:spPr>
          <a:xfrm>
            <a:off x="981540" y="4131125"/>
            <a:ext cx="308700" cy="3126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B45F06"/>
          </a:solidFill>
          <a:ln cap="flat" cmpd="sng" w="9525">
            <a:solidFill>
              <a:srgbClr val="134F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22"/>
          <p:cNvSpPr/>
          <p:nvPr/>
        </p:nvSpPr>
        <p:spPr>
          <a:xfrm>
            <a:off x="2581740" y="4131125"/>
            <a:ext cx="308700" cy="3126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B45F06"/>
          </a:solidFill>
          <a:ln cap="flat" cmpd="sng" w="9525">
            <a:solidFill>
              <a:srgbClr val="134F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22"/>
          <p:cNvSpPr/>
          <p:nvPr/>
        </p:nvSpPr>
        <p:spPr>
          <a:xfrm>
            <a:off x="4181940" y="1768925"/>
            <a:ext cx="308700" cy="3126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B45F06"/>
          </a:solidFill>
          <a:ln cap="flat" cmpd="sng" w="9525">
            <a:solidFill>
              <a:srgbClr val="134F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22"/>
          <p:cNvSpPr/>
          <p:nvPr/>
        </p:nvSpPr>
        <p:spPr>
          <a:xfrm>
            <a:off x="5548655" y="1782380"/>
            <a:ext cx="308700" cy="3126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B45F06"/>
          </a:solidFill>
          <a:ln cap="flat" cmpd="sng" w="9525">
            <a:solidFill>
              <a:srgbClr val="134F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22"/>
          <p:cNvSpPr/>
          <p:nvPr/>
        </p:nvSpPr>
        <p:spPr>
          <a:xfrm>
            <a:off x="6737540" y="688400"/>
            <a:ext cx="308700" cy="3126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B45F06"/>
          </a:solidFill>
          <a:ln cap="flat" cmpd="sng" w="9525">
            <a:solidFill>
              <a:srgbClr val="134F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22"/>
          <p:cNvSpPr/>
          <p:nvPr/>
        </p:nvSpPr>
        <p:spPr>
          <a:xfrm>
            <a:off x="6010740" y="4131125"/>
            <a:ext cx="308700" cy="3126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B45F06"/>
          </a:solidFill>
          <a:ln cap="flat" cmpd="sng" w="9525">
            <a:solidFill>
              <a:srgbClr val="134F5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0" name="Google Shape;280;p23"/>
          <p:cNvCxnSpPr/>
          <p:nvPr/>
        </p:nvCxnSpPr>
        <p:spPr>
          <a:xfrm>
            <a:off x="2544500" y="252475"/>
            <a:ext cx="4869600" cy="32715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81" name="Google Shape;281;p23"/>
          <p:cNvCxnSpPr/>
          <p:nvPr/>
        </p:nvCxnSpPr>
        <p:spPr>
          <a:xfrm flipH="1">
            <a:off x="2856625" y="1179075"/>
            <a:ext cx="1049400" cy="1494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82" name="Google Shape;282;p23"/>
          <p:cNvCxnSpPr/>
          <p:nvPr/>
        </p:nvCxnSpPr>
        <p:spPr>
          <a:xfrm>
            <a:off x="2856525" y="2691875"/>
            <a:ext cx="2240700" cy="15318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83" name="Google Shape;283;p23"/>
          <p:cNvCxnSpPr/>
          <p:nvPr/>
        </p:nvCxnSpPr>
        <p:spPr>
          <a:xfrm flipH="1" rot="10800000">
            <a:off x="5097350" y="2663575"/>
            <a:ext cx="1049400" cy="1560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84" name="Google Shape;284;p23"/>
          <p:cNvCxnSpPr/>
          <p:nvPr/>
        </p:nvCxnSpPr>
        <p:spPr>
          <a:xfrm flipH="1">
            <a:off x="2856625" y="188475"/>
            <a:ext cx="1049400" cy="1494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85" name="Google Shape;285;p23"/>
          <p:cNvCxnSpPr/>
          <p:nvPr/>
        </p:nvCxnSpPr>
        <p:spPr>
          <a:xfrm>
            <a:off x="2856525" y="1691820"/>
            <a:ext cx="2240700" cy="15318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86" name="Google Shape;286;p23"/>
          <p:cNvCxnSpPr/>
          <p:nvPr/>
        </p:nvCxnSpPr>
        <p:spPr>
          <a:xfrm flipH="1" rot="10800000">
            <a:off x="5097350" y="1672975"/>
            <a:ext cx="1049400" cy="1560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87" name="Google Shape;287;p23"/>
          <p:cNvCxnSpPr/>
          <p:nvPr/>
        </p:nvCxnSpPr>
        <p:spPr>
          <a:xfrm>
            <a:off x="3906015" y="195750"/>
            <a:ext cx="9600" cy="9834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88" name="Google Shape;288;p23"/>
          <p:cNvCxnSpPr/>
          <p:nvPr/>
        </p:nvCxnSpPr>
        <p:spPr>
          <a:xfrm>
            <a:off x="6137295" y="1680140"/>
            <a:ext cx="9600" cy="9834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89" name="Google Shape;289;p23"/>
          <p:cNvCxnSpPr/>
          <p:nvPr/>
        </p:nvCxnSpPr>
        <p:spPr>
          <a:xfrm flipH="1">
            <a:off x="1239670" y="252485"/>
            <a:ext cx="1314300" cy="1853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290" name="Google Shape;290;p23"/>
          <p:cNvCxnSpPr/>
          <p:nvPr/>
        </p:nvCxnSpPr>
        <p:spPr>
          <a:xfrm>
            <a:off x="1239645" y="2081275"/>
            <a:ext cx="4111800" cy="2755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291" name="Google Shape;291;p23"/>
          <p:cNvCxnSpPr/>
          <p:nvPr/>
        </p:nvCxnSpPr>
        <p:spPr>
          <a:xfrm>
            <a:off x="5342060" y="4839040"/>
            <a:ext cx="2070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292" name="Google Shape;292;p23"/>
          <p:cNvCxnSpPr/>
          <p:nvPr/>
        </p:nvCxnSpPr>
        <p:spPr>
          <a:xfrm>
            <a:off x="7403225" y="3524800"/>
            <a:ext cx="0" cy="1323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293" name="Google Shape;293;p23"/>
          <p:cNvSpPr txBox="1"/>
          <p:nvPr/>
        </p:nvSpPr>
        <p:spPr>
          <a:xfrm>
            <a:off x="76200" y="76200"/>
            <a:ext cx="1938300" cy="10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Example School Circuit: </a:t>
            </a:r>
            <a:endParaRPr b="1">
              <a:latin typeface="Maven Pro"/>
              <a:ea typeface="Maven Pro"/>
              <a:cs typeface="Maven Pro"/>
              <a:sym typeface="Maven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>
                <a:latin typeface="Maven Pro"/>
                <a:ea typeface="Maven Pro"/>
                <a:cs typeface="Maven Pro"/>
                <a:sym typeface="Maven Pro"/>
              </a:rPr>
              <a:t>Resistance Sign Placement Suggestion</a:t>
            </a:r>
            <a:endParaRPr b="1" i="1">
              <a:latin typeface="Maven Pro"/>
              <a:ea typeface="Maven Pro"/>
              <a:cs typeface="Maven Pro"/>
              <a:sym typeface="Maven Pro"/>
            </a:endParaRPr>
          </a:p>
        </p:txBody>
      </p:sp>
      <p:grpSp>
        <p:nvGrpSpPr>
          <p:cNvPr id="294" name="Google Shape;294;p23"/>
          <p:cNvGrpSpPr/>
          <p:nvPr/>
        </p:nvGrpSpPr>
        <p:grpSpPr>
          <a:xfrm>
            <a:off x="5005249" y="2422775"/>
            <a:ext cx="625496" cy="491091"/>
            <a:chOff x="1599174" y="4112913"/>
            <a:chExt cx="625496" cy="491091"/>
          </a:xfrm>
        </p:grpSpPr>
        <p:pic>
          <p:nvPicPr>
            <p:cNvPr id="295" name="Google Shape;295;p23"/>
            <p:cNvPicPr preferRelativeResize="0"/>
            <p:nvPr/>
          </p:nvPicPr>
          <p:blipFill rotWithShape="1">
            <a:blip r:embed="rId3">
              <a:alphaModFix/>
            </a:blip>
            <a:srcRect b="27334" l="0" r="0" t="28697"/>
            <a:stretch/>
          </p:blipFill>
          <p:spPr>
            <a:xfrm>
              <a:off x="1640275" y="4298453"/>
              <a:ext cx="584396" cy="305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96" name="Google Shape;296;p23"/>
            <p:cNvSpPr txBox="1"/>
            <p:nvPr/>
          </p:nvSpPr>
          <p:spPr>
            <a:xfrm>
              <a:off x="1599174" y="4112913"/>
              <a:ext cx="584400" cy="1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110</a:t>
              </a: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 Ω</a:t>
              </a:r>
              <a:endParaRPr b="1" sz="900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297" name="Google Shape;297;p23"/>
          <p:cNvGrpSpPr/>
          <p:nvPr/>
        </p:nvGrpSpPr>
        <p:grpSpPr>
          <a:xfrm>
            <a:off x="2856625" y="857263"/>
            <a:ext cx="584396" cy="491103"/>
            <a:chOff x="1640275" y="4036700"/>
            <a:chExt cx="584396" cy="491103"/>
          </a:xfrm>
        </p:grpSpPr>
        <p:pic>
          <p:nvPicPr>
            <p:cNvPr id="298" name="Google Shape;298;p23"/>
            <p:cNvPicPr preferRelativeResize="0"/>
            <p:nvPr/>
          </p:nvPicPr>
          <p:blipFill rotWithShape="1">
            <a:blip r:embed="rId3">
              <a:alphaModFix/>
            </a:blip>
            <a:srcRect b="27334" l="0" r="0" t="28697"/>
            <a:stretch/>
          </p:blipFill>
          <p:spPr>
            <a:xfrm>
              <a:off x="1640275" y="4222253"/>
              <a:ext cx="584396" cy="305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99" name="Google Shape;299;p23"/>
            <p:cNvSpPr txBox="1"/>
            <p:nvPr/>
          </p:nvSpPr>
          <p:spPr>
            <a:xfrm>
              <a:off x="1722179" y="4036700"/>
              <a:ext cx="461400" cy="1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33 Ω</a:t>
              </a:r>
              <a:endParaRPr b="1" sz="900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300" name="Google Shape;300;p23"/>
          <p:cNvGrpSpPr/>
          <p:nvPr/>
        </p:nvGrpSpPr>
        <p:grpSpPr>
          <a:xfrm>
            <a:off x="4456825" y="1390663"/>
            <a:ext cx="584396" cy="491103"/>
            <a:chOff x="1564075" y="4417700"/>
            <a:chExt cx="584396" cy="491103"/>
          </a:xfrm>
        </p:grpSpPr>
        <p:pic>
          <p:nvPicPr>
            <p:cNvPr id="301" name="Google Shape;301;p23"/>
            <p:cNvPicPr preferRelativeResize="0"/>
            <p:nvPr/>
          </p:nvPicPr>
          <p:blipFill rotWithShape="1">
            <a:blip r:embed="rId3">
              <a:alphaModFix/>
            </a:blip>
            <a:srcRect b="27334" l="0" r="0" t="28697"/>
            <a:stretch/>
          </p:blipFill>
          <p:spPr>
            <a:xfrm>
              <a:off x="1564075" y="4603253"/>
              <a:ext cx="584396" cy="305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02" name="Google Shape;302;p23"/>
            <p:cNvSpPr txBox="1"/>
            <p:nvPr/>
          </p:nvSpPr>
          <p:spPr>
            <a:xfrm>
              <a:off x="1645979" y="4417700"/>
              <a:ext cx="461400" cy="1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56</a:t>
              </a: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 Ω</a:t>
              </a:r>
              <a:endParaRPr b="1" sz="900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303" name="Google Shape;303;p23"/>
          <p:cNvGrpSpPr/>
          <p:nvPr/>
        </p:nvGrpSpPr>
        <p:grpSpPr>
          <a:xfrm>
            <a:off x="3618625" y="2152663"/>
            <a:ext cx="584396" cy="491103"/>
            <a:chOff x="1640275" y="4112900"/>
            <a:chExt cx="584396" cy="491103"/>
          </a:xfrm>
        </p:grpSpPr>
        <p:pic>
          <p:nvPicPr>
            <p:cNvPr id="304" name="Google Shape;304;p23"/>
            <p:cNvPicPr preferRelativeResize="0"/>
            <p:nvPr/>
          </p:nvPicPr>
          <p:blipFill rotWithShape="1">
            <a:blip r:embed="rId3">
              <a:alphaModFix/>
            </a:blip>
            <a:srcRect b="27334" l="0" r="0" t="28697"/>
            <a:stretch/>
          </p:blipFill>
          <p:spPr>
            <a:xfrm>
              <a:off x="1640275" y="4298453"/>
              <a:ext cx="584396" cy="305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05" name="Google Shape;305;p23"/>
            <p:cNvSpPr txBox="1"/>
            <p:nvPr/>
          </p:nvSpPr>
          <p:spPr>
            <a:xfrm>
              <a:off x="1722179" y="4112900"/>
              <a:ext cx="461400" cy="1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33 Ω</a:t>
              </a:r>
              <a:endParaRPr b="1" sz="900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306" name="Google Shape;306;p23"/>
          <p:cNvGrpSpPr/>
          <p:nvPr/>
        </p:nvGrpSpPr>
        <p:grpSpPr>
          <a:xfrm>
            <a:off x="3618625" y="3067063"/>
            <a:ext cx="584396" cy="491103"/>
            <a:chOff x="1640275" y="4112900"/>
            <a:chExt cx="584396" cy="491103"/>
          </a:xfrm>
        </p:grpSpPr>
        <p:pic>
          <p:nvPicPr>
            <p:cNvPr id="307" name="Google Shape;307;p23"/>
            <p:cNvPicPr preferRelativeResize="0"/>
            <p:nvPr/>
          </p:nvPicPr>
          <p:blipFill rotWithShape="1">
            <a:blip r:embed="rId3">
              <a:alphaModFix/>
            </a:blip>
            <a:srcRect b="27334" l="0" r="0" t="28697"/>
            <a:stretch/>
          </p:blipFill>
          <p:spPr>
            <a:xfrm>
              <a:off x="1640275" y="4298453"/>
              <a:ext cx="584396" cy="305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08" name="Google Shape;308;p23"/>
            <p:cNvSpPr txBox="1"/>
            <p:nvPr/>
          </p:nvSpPr>
          <p:spPr>
            <a:xfrm>
              <a:off x="1722179" y="4112900"/>
              <a:ext cx="461400" cy="1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56</a:t>
              </a: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 Ω</a:t>
              </a:r>
              <a:endParaRPr b="1" sz="900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sp>
        <p:nvSpPr>
          <p:cNvPr id="309" name="Google Shape;309;p23"/>
          <p:cNvSpPr txBox="1"/>
          <p:nvPr/>
        </p:nvSpPr>
        <p:spPr>
          <a:xfrm>
            <a:off x="2478325" y="17790"/>
            <a:ext cx="992700" cy="3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Maven Pro"/>
                <a:ea typeface="Maven Pro"/>
                <a:cs typeface="Maven Pro"/>
                <a:sym typeface="Maven Pro"/>
              </a:rPr>
              <a:t>12V battery source</a:t>
            </a:r>
            <a:endParaRPr b="1" sz="1000">
              <a:latin typeface="Maven Pro"/>
              <a:ea typeface="Maven Pro"/>
              <a:cs typeface="Maven Pro"/>
              <a:sym typeface="Maven Pro"/>
            </a:endParaRPr>
          </a:p>
        </p:txBody>
      </p:sp>
      <p:pic>
        <p:nvPicPr>
          <p:cNvPr id="310" name="Google Shape;310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51776" y="427894"/>
            <a:ext cx="377213" cy="241037"/>
          </a:xfrm>
          <a:prstGeom prst="rect">
            <a:avLst/>
          </a:prstGeom>
          <a:noFill/>
          <a:ln>
            <a:noFill/>
          </a:ln>
        </p:spPr>
      </p:pic>
      <p:sp>
        <p:nvSpPr>
          <p:cNvPr id="311" name="Google Shape;311;p23"/>
          <p:cNvSpPr txBox="1"/>
          <p:nvPr/>
        </p:nvSpPr>
        <p:spPr>
          <a:xfrm>
            <a:off x="7159650" y="2911574"/>
            <a:ext cx="1049400" cy="3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Maven Pro"/>
                <a:ea typeface="Maven Pro"/>
                <a:cs typeface="Maven Pro"/>
                <a:sym typeface="Maven Pro"/>
              </a:rPr>
              <a:t>Return to battery / close circuit</a:t>
            </a:r>
            <a:endParaRPr b="1" sz="1000">
              <a:latin typeface="Maven Pro"/>
              <a:ea typeface="Maven Pro"/>
              <a:cs typeface="Maven Pro"/>
              <a:sym typeface="Maven Pro"/>
            </a:endParaRPr>
          </a:p>
        </p:txBody>
      </p:sp>
      <p:grpSp>
        <p:nvGrpSpPr>
          <p:cNvPr id="312" name="Google Shape;312;p23"/>
          <p:cNvGrpSpPr/>
          <p:nvPr/>
        </p:nvGrpSpPr>
        <p:grpSpPr>
          <a:xfrm>
            <a:off x="2744895" y="1979300"/>
            <a:ext cx="584396" cy="491103"/>
            <a:chOff x="1640275" y="4112900"/>
            <a:chExt cx="584396" cy="491103"/>
          </a:xfrm>
        </p:grpSpPr>
        <p:pic>
          <p:nvPicPr>
            <p:cNvPr id="313" name="Google Shape;313;p23"/>
            <p:cNvPicPr preferRelativeResize="0"/>
            <p:nvPr/>
          </p:nvPicPr>
          <p:blipFill rotWithShape="1">
            <a:blip r:embed="rId3">
              <a:alphaModFix/>
            </a:blip>
            <a:srcRect b="27334" l="0" r="0" t="28697"/>
            <a:stretch/>
          </p:blipFill>
          <p:spPr>
            <a:xfrm>
              <a:off x="1640275" y="4298453"/>
              <a:ext cx="584396" cy="305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14" name="Google Shape;314;p23"/>
            <p:cNvSpPr txBox="1"/>
            <p:nvPr/>
          </p:nvSpPr>
          <p:spPr>
            <a:xfrm>
              <a:off x="1722179" y="4112900"/>
              <a:ext cx="461400" cy="1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56</a:t>
              </a: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 Ω</a:t>
              </a:r>
              <a:endParaRPr b="1" sz="900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315" name="Google Shape;315;p23"/>
          <p:cNvGrpSpPr/>
          <p:nvPr/>
        </p:nvGrpSpPr>
        <p:grpSpPr>
          <a:xfrm>
            <a:off x="5011985" y="3503300"/>
            <a:ext cx="584396" cy="491103"/>
            <a:chOff x="1640275" y="4112900"/>
            <a:chExt cx="584396" cy="491103"/>
          </a:xfrm>
        </p:grpSpPr>
        <p:pic>
          <p:nvPicPr>
            <p:cNvPr id="316" name="Google Shape;316;p23"/>
            <p:cNvPicPr preferRelativeResize="0"/>
            <p:nvPr/>
          </p:nvPicPr>
          <p:blipFill rotWithShape="1">
            <a:blip r:embed="rId3">
              <a:alphaModFix/>
            </a:blip>
            <a:srcRect b="27334" l="0" r="0" t="28697"/>
            <a:stretch/>
          </p:blipFill>
          <p:spPr>
            <a:xfrm>
              <a:off x="1640275" y="4298453"/>
              <a:ext cx="584396" cy="305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17" name="Google Shape;317;p23"/>
            <p:cNvSpPr txBox="1"/>
            <p:nvPr/>
          </p:nvSpPr>
          <p:spPr>
            <a:xfrm>
              <a:off x="1722179" y="4112900"/>
              <a:ext cx="461400" cy="1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33 Ω</a:t>
              </a:r>
              <a:endParaRPr b="1" sz="900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318" name="Google Shape;318;p23"/>
          <p:cNvGrpSpPr/>
          <p:nvPr/>
        </p:nvGrpSpPr>
        <p:grpSpPr>
          <a:xfrm>
            <a:off x="5370800" y="2893700"/>
            <a:ext cx="625490" cy="491103"/>
            <a:chOff x="1599180" y="4112900"/>
            <a:chExt cx="625490" cy="491103"/>
          </a:xfrm>
        </p:grpSpPr>
        <p:pic>
          <p:nvPicPr>
            <p:cNvPr id="319" name="Google Shape;319;p23"/>
            <p:cNvPicPr preferRelativeResize="0"/>
            <p:nvPr/>
          </p:nvPicPr>
          <p:blipFill rotWithShape="1">
            <a:blip r:embed="rId3">
              <a:alphaModFix/>
            </a:blip>
            <a:srcRect b="27334" l="0" r="0" t="28697"/>
            <a:stretch/>
          </p:blipFill>
          <p:spPr>
            <a:xfrm>
              <a:off x="1640275" y="4298453"/>
              <a:ext cx="584396" cy="305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20" name="Google Shape;320;p23"/>
            <p:cNvSpPr txBox="1"/>
            <p:nvPr/>
          </p:nvSpPr>
          <p:spPr>
            <a:xfrm>
              <a:off x="1599180" y="4112900"/>
              <a:ext cx="584400" cy="1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110</a:t>
              </a: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 Ω</a:t>
              </a:r>
              <a:endParaRPr b="1" sz="900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5" name="Google Shape;325;p24"/>
          <p:cNvCxnSpPr/>
          <p:nvPr/>
        </p:nvCxnSpPr>
        <p:spPr>
          <a:xfrm>
            <a:off x="2544500" y="252475"/>
            <a:ext cx="4869600" cy="32715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26" name="Google Shape;326;p24"/>
          <p:cNvCxnSpPr/>
          <p:nvPr/>
        </p:nvCxnSpPr>
        <p:spPr>
          <a:xfrm flipH="1">
            <a:off x="2856625" y="1179075"/>
            <a:ext cx="1049400" cy="1494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27" name="Google Shape;327;p24"/>
          <p:cNvCxnSpPr/>
          <p:nvPr/>
        </p:nvCxnSpPr>
        <p:spPr>
          <a:xfrm>
            <a:off x="2856525" y="2691875"/>
            <a:ext cx="2240700" cy="15318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28" name="Google Shape;328;p24"/>
          <p:cNvCxnSpPr/>
          <p:nvPr/>
        </p:nvCxnSpPr>
        <p:spPr>
          <a:xfrm flipH="1" rot="10800000">
            <a:off x="5097350" y="2663575"/>
            <a:ext cx="1049400" cy="1560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29" name="Google Shape;329;p24"/>
          <p:cNvCxnSpPr/>
          <p:nvPr/>
        </p:nvCxnSpPr>
        <p:spPr>
          <a:xfrm flipH="1">
            <a:off x="2856625" y="188475"/>
            <a:ext cx="1049400" cy="1494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30" name="Google Shape;330;p24"/>
          <p:cNvCxnSpPr/>
          <p:nvPr/>
        </p:nvCxnSpPr>
        <p:spPr>
          <a:xfrm>
            <a:off x="2856525" y="1691820"/>
            <a:ext cx="2240700" cy="15318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31" name="Google Shape;331;p24"/>
          <p:cNvCxnSpPr/>
          <p:nvPr/>
        </p:nvCxnSpPr>
        <p:spPr>
          <a:xfrm flipH="1" rot="10800000">
            <a:off x="5097350" y="1672975"/>
            <a:ext cx="1049400" cy="1560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32" name="Google Shape;332;p24"/>
          <p:cNvCxnSpPr/>
          <p:nvPr/>
        </p:nvCxnSpPr>
        <p:spPr>
          <a:xfrm>
            <a:off x="3906015" y="195750"/>
            <a:ext cx="9600" cy="9834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33" name="Google Shape;333;p24"/>
          <p:cNvCxnSpPr/>
          <p:nvPr/>
        </p:nvCxnSpPr>
        <p:spPr>
          <a:xfrm>
            <a:off x="6137295" y="1680140"/>
            <a:ext cx="9600" cy="9834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34" name="Google Shape;334;p24"/>
          <p:cNvCxnSpPr/>
          <p:nvPr/>
        </p:nvCxnSpPr>
        <p:spPr>
          <a:xfrm flipH="1">
            <a:off x="1239670" y="252485"/>
            <a:ext cx="1314300" cy="1853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335" name="Google Shape;335;p24"/>
          <p:cNvCxnSpPr/>
          <p:nvPr/>
        </p:nvCxnSpPr>
        <p:spPr>
          <a:xfrm>
            <a:off x="1239645" y="2081275"/>
            <a:ext cx="4111800" cy="2755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336" name="Google Shape;336;p24"/>
          <p:cNvCxnSpPr/>
          <p:nvPr/>
        </p:nvCxnSpPr>
        <p:spPr>
          <a:xfrm>
            <a:off x="5342060" y="4839040"/>
            <a:ext cx="2070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337" name="Google Shape;337;p24"/>
          <p:cNvCxnSpPr/>
          <p:nvPr/>
        </p:nvCxnSpPr>
        <p:spPr>
          <a:xfrm>
            <a:off x="7403225" y="3524800"/>
            <a:ext cx="0" cy="1323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338" name="Google Shape;338;p24"/>
          <p:cNvSpPr txBox="1"/>
          <p:nvPr/>
        </p:nvSpPr>
        <p:spPr>
          <a:xfrm>
            <a:off x="76200" y="76200"/>
            <a:ext cx="1938300" cy="10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Example School Circuit: </a:t>
            </a:r>
            <a:endParaRPr b="1">
              <a:latin typeface="Maven Pro"/>
              <a:ea typeface="Maven Pro"/>
              <a:cs typeface="Maven Pro"/>
              <a:sym typeface="Maven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>
                <a:latin typeface="Maven Pro"/>
                <a:ea typeface="Maven Pro"/>
                <a:cs typeface="Maven Pro"/>
                <a:sym typeface="Maven Pro"/>
              </a:rPr>
              <a:t>Resistance Calculations I</a:t>
            </a:r>
            <a:endParaRPr b="1" i="1">
              <a:latin typeface="Maven Pro"/>
              <a:ea typeface="Maven Pro"/>
              <a:cs typeface="Maven Pro"/>
              <a:sym typeface="Maven Pro"/>
            </a:endParaRPr>
          </a:p>
        </p:txBody>
      </p:sp>
      <p:grpSp>
        <p:nvGrpSpPr>
          <p:cNvPr id="339" name="Google Shape;339;p24"/>
          <p:cNvGrpSpPr/>
          <p:nvPr/>
        </p:nvGrpSpPr>
        <p:grpSpPr>
          <a:xfrm>
            <a:off x="5005249" y="2422775"/>
            <a:ext cx="625496" cy="491091"/>
            <a:chOff x="1599174" y="4112913"/>
            <a:chExt cx="625496" cy="491091"/>
          </a:xfrm>
        </p:grpSpPr>
        <p:pic>
          <p:nvPicPr>
            <p:cNvPr id="340" name="Google Shape;340;p24"/>
            <p:cNvPicPr preferRelativeResize="0"/>
            <p:nvPr/>
          </p:nvPicPr>
          <p:blipFill rotWithShape="1">
            <a:blip r:embed="rId3">
              <a:alphaModFix/>
            </a:blip>
            <a:srcRect b="27334" l="0" r="0" t="28697"/>
            <a:stretch/>
          </p:blipFill>
          <p:spPr>
            <a:xfrm>
              <a:off x="1640275" y="4298453"/>
              <a:ext cx="584396" cy="305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41" name="Google Shape;341;p24"/>
            <p:cNvSpPr txBox="1"/>
            <p:nvPr/>
          </p:nvSpPr>
          <p:spPr>
            <a:xfrm>
              <a:off x="1599174" y="4112913"/>
              <a:ext cx="584400" cy="1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110 Ω</a:t>
              </a:r>
              <a:endParaRPr b="1" sz="900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342" name="Google Shape;342;p24"/>
          <p:cNvGrpSpPr/>
          <p:nvPr/>
        </p:nvGrpSpPr>
        <p:grpSpPr>
          <a:xfrm>
            <a:off x="2856625" y="857263"/>
            <a:ext cx="584396" cy="491103"/>
            <a:chOff x="1640275" y="4036700"/>
            <a:chExt cx="584396" cy="491103"/>
          </a:xfrm>
        </p:grpSpPr>
        <p:pic>
          <p:nvPicPr>
            <p:cNvPr id="343" name="Google Shape;343;p24"/>
            <p:cNvPicPr preferRelativeResize="0"/>
            <p:nvPr/>
          </p:nvPicPr>
          <p:blipFill rotWithShape="1">
            <a:blip r:embed="rId3">
              <a:alphaModFix/>
            </a:blip>
            <a:srcRect b="27334" l="0" r="0" t="28697"/>
            <a:stretch/>
          </p:blipFill>
          <p:spPr>
            <a:xfrm>
              <a:off x="1640275" y="4222253"/>
              <a:ext cx="584396" cy="305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44" name="Google Shape;344;p24"/>
            <p:cNvSpPr txBox="1"/>
            <p:nvPr/>
          </p:nvSpPr>
          <p:spPr>
            <a:xfrm>
              <a:off x="1722179" y="4036700"/>
              <a:ext cx="461400" cy="1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33 Ω</a:t>
              </a:r>
              <a:endParaRPr b="1" sz="900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345" name="Google Shape;345;p24"/>
          <p:cNvGrpSpPr/>
          <p:nvPr/>
        </p:nvGrpSpPr>
        <p:grpSpPr>
          <a:xfrm>
            <a:off x="4456825" y="1390663"/>
            <a:ext cx="584396" cy="491103"/>
            <a:chOff x="1564075" y="4417700"/>
            <a:chExt cx="584396" cy="491103"/>
          </a:xfrm>
        </p:grpSpPr>
        <p:pic>
          <p:nvPicPr>
            <p:cNvPr id="346" name="Google Shape;346;p24"/>
            <p:cNvPicPr preferRelativeResize="0"/>
            <p:nvPr/>
          </p:nvPicPr>
          <p:blipFill rotWithShape="1">
            <a:blip r:embed="rId3">
              <a:alphaModFix/>
            </a:blip>
            <a:srcRect b="27334" l="0" r="0" t="28697"/>
            <a:stretch/>
          </p:blipFill>
          <p:spPr>
            <a:xfrm>
              <a:off x="1564075" y="4603253"/>
              <a:ext cx="584396" cy="305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47" name="Google Shape;347;p24"/>
            <p:cNvSpPr txBox="1"/>
            <p:nvPr/>
          </p:nvSpPr>
          <p:spPr>
            <a:xfrm>
              <a:off x="1645979" y="4417700"/>
              <a:ext cx="461400" cy="1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56 Ω</a:t>
              </a:r>
              <a:endParaRPr b="1" sz="900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348" name="Google Shape;348;p24"/>
          <p:cNvGrpSpPr/>
          <p:nvPr/>
        </p:nvGrpSpPr>
        <p:grpSpPr>
          <a:xfrm>
            <a:off x="3618625" y="2152663"/>
            <a:ext cx="584396" cy="491103"/>
            <a:chOff x="1640275" y="4112900"/>
            <a:chExt cx="584396" cy="491103"/>
          </a:xfrm>
        </p:grpSpPr>
        <p:pic>
          <p:nvPicPr>
            <p:cNvPr id="349" name="Google Shape;349;p24"/>
            <p:cNvPicPr preferRelativeResize="0"/>
            <p:nvPr/>
          </p:nvPicPr>
          <p:blipFill rotWithShape="1">
            <a:blip r:embed="rId3">
              <a:alphaModFix/>
            </a:blip>
            <a:srcRect b="27334" l="0" r="0" t="28697"/>
            <a:stretch/>
          </p:blipFill>
          <p:spPr>
            <a:xfrm>
              <a:off x="1640275" y="4298453"/>
              <a:ext cx="584396" cy="305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50" name="Google Shape;350;p24"/>
            <p:cNvSpPr txBox="1"/>
            <p:nvPr/>
          </p:nvSpPr>
          <p:spPr>
            <a:xfrm>
              <a:off x="1722179" y="4112900"/>
              <a:ext cx="461400" cy="1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33 Ω</a:t>
              </a:r>
              <a:endParaRPr b="1" sz="900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351" name="Google Shape;351;p24"/>
          <p:cNvGrpSpPr/>
          <p:nvPr/>
        </p:nvGrpSpPr>
        <p:grpSpPr>
          <a:xfrm>
            <a:off x="3618625" y="3067063"/>
            <a:ext cx="584396" cy="491103"/>
            <a:chOff x="1640275" y="4112900"/>
            <a:chExt cx="584396" cy="491103"/>
          </a:xfrm>
        </p:grpSpPr>
        <p:pic>
          <p:nvPicPr>
            <p:cNvPr id="352" name="Google Shape;352;p24"/>
            <p:cNvPicPr preferRelativeResize="0"/>
            <p:nvPr/>
          </p:nvPicPr>
          <p:blipFill rotWithShape="1">
            <a:blip r:embed="rId3">
              <a:alphaModFix/>
            </a:blip>
            <a:srcRect b="27334" l="0" r="0" t="28697"/>
            <a:stretch/>
          </p:blipFill>
          <p:spPr>
            <a:xfrm>
              <a:off x="1640275" y="4298453"/>
              <a:ext cx="584396" cy="305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53" name="Google Shape;353;p24"/>
            <p:cNvSpPr txBox="1"/>
            <p:nvPr/>
          </p:nvSpPr>
          <p:spPr>
            <a:xfrm>
              <a:off x="1722179" y="4112900"/>
              <a:ext cx="461400" cy="1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56 Ω</a:t>
              </a:r>
              <a:endParaRPr b="1" sz="900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sp>
        <p:nvSpPr>
          <p:cNvPr id="354" name="Google Shape;354;p24"/>
          <p:cNvSpPr txBox="1"/>
          <p:nvPr/>
        </p:nvSpPr>
        <p:spPr>
          <a:xfrm>
            <a:off x="2478325" y="17790"/>
            <a:ext cx="992700" cy="3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Maven Pro"/>
                <a:ea typeface="Maven Pro"/>
                <a:cs typeface="Maven Pro"/>
                <a:sym typeface="Maven Pro"/>
              </a:rPr>
              <a:t>12V battery source</a:t>
            </a:r>
            <a:endParaRPr b="1" sz="1000">
              <a:latin typeface="Maven Pro"/>
              <a:ea typeface="Maven Pro"/>
              <a:cs typeface="Maven Pro"/>
              <a:sym typeface="Maven Pro"/>
            </a:endParaRPr>
          </a:p>
        </p:txBody>
      </p:sp>
      <p:pic>
        <p:nvPicPr>
          <p:cNvPr id="355" name="Google Shape;355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51776" y="427894"/>
            <a:ext cx="377213" cy="241037"/>
          </a:xfrm>
          <a:prstGeom prst="rect">
            <a:avLst/>
          </a:prstGeom>
          <a:noFill/>
          <a:ln>
            <a:noFill/>
          </a:ln>
        </p:spPr>
      </p:pic>
      <p:sp>
        <p:nvSpPr>
          <p:cNvPr id="356" name="Google Shape;356;p24"/>
          <p:cNvSpPr txBox="1"/>
          <p:nvPr/>
        </p:nvSpPr>
        <p:spPr>
          <a:xfrm>
            <a:off x="7159650" y="2911574"/>
            <a:ext cx="1049400" cy="3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Maven Pro"/>
                <a:ea typeface="Maven Pro"/>
                <a:cs typeface="Maven Pro"/>
                <a:sym typeface="Maven Pro"/>
              </a:rPr>
              <a:t>Return to battery / close circuit</a:t>
            </a:r>
            <a:endParaRPr b="1" sz="1000">
              <a:latin typeface="Maven Pro"/>
              <a:ea typeface="Maven Pro"/>
              <a:cs typeface="Maven Pro"/>
              <a:sym typeface="Maven Pro"/>
            </a:endParaRPr>
          </a:p>
        </p:txBody>
      </p:sp>
      <p:grpSp>
        <p:nvGrpSpPr>
          <p:cNvPr id="357" name="Google Shape;357;p24"/>
          <p:cNvGrpSpPr/>
          <p:nvPr/>
        </p:nvGrpSpPr>
        <p:grpSpPr>
          <a:xfrm>
            <a:off x="2744895" y="1979300"/>
            <a:ext cx="584396" cy="491103"/>
            <a:chOff x="1640275" y="4112900"/>
            <a:chExt cx="584396" cy="491103"/>
          </a:xfrm>
        </p:grpSpPr>
        <p:pic>
          <p:nvPicPr>
            <p:cNvPr id="358" name="Google Shape;358;p24"/>
            <p:cNvPicPr preferRelativeResize="0"/>
            <p:nvPr/>
          </p:nvPicPr>
          <p:blipFill rotWithShape="1">
            <a:blip r:embed="rId3">
              <a:alphaModFix/>
            </a:blip>
            <a:srcRect b="27334" l="0" r="0" t="28697"/>
            <a:stretch/>
          </p:blipFill>
          <p:spPr>
            <a:xfrm>
              <a:off x="1640275" y="4298453"/>
              <a:ext cx="584396" cy="305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59" name="Google Shape;359;p24"/>
            <p:cNvSpPr txBox="1"/>
            <p:nvPr/>
          </p:nvSpPr>
          <p:spPr>
            <a:xfrm>
              <a:off x="1722179" y="4112900"/>
              <a:ext cx="461400" cy="1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56 Ω</a:t>
              </a:r>
              <a:endParaRPr b="1" sz="900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360" name="Google Shape;360;p24"/>
          <p:cNvGrpSpPr/>
          <p:nvPr/>
        </p:nvGrpSpPr>
        <p:grpSpPr>
          <a:xfrm>
            <a:off x="5011985" y="3503300"/>
            <a:ext cx="584396" cy="491103"/>
            <a:chOff x="1640275" y="4112900"/>
            <a:chExt cx="584396" cy="491103"/>
          </a:xfrm>
        </p:grpSpPr>
        <p:pic>
          <p:nvPicPr>
            <p:cNvPr id="361" name="Google Shape;361;p24"/>
            <p:cNvPicPr preferRelativeResize="0"/>
            <p:nvPr/>
          </p:nvPicPr>
          <p:blipFill rotWithShape="1">
            <a:blip r:embed="rId3">
              <a:alphaModFix/>
            </a:blip>
            <a:srcRect b="27334" l="0" r="0" t="28697"/>
            <a:stretch/>
          </p:blipFill>
          <p:spPr>
            <a:xfrm>
              <a:off x="1640275" y="4298453"/>
              <a:ext cx="584396" cy="305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62" name="Google Shape;362;p24"/>
            <p:cNvSpPr txBox="1"/>
            <p:nvPr/>
          </p:nvSpPr>
          <p:spPr>
            <a:xfrm>
              <a:off x="1722179" y="4112900"/>
              <a:ext cx="461400" cy="1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33 Ω</a:t>
              </a:r>
              <a:endParaRPr b="1" sz="900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363" name="Google Shape;363;p24"/>
          <p:cNvGrpSpPr/>
          <p:nvPr/>
        </p:nvGrpSpPr>
        <p:grpSpPr>
          <a:xfrm>
            <a:off x="5370800" y="2893700"/>
            <a:ext cx="625490" cy="491103"/>
            <a:chOff x="1599180" y="4112900"/>
            <a:chExt cx="625490" cy="491103"/>
          </a:xfrm>
        </p:grpSpPr>
        <p:pic>
          <p:nvPicPr>
            <p:cNvPr id="364" name="Google Shape;364;p24"/>
            <p:cNvPicPr preferRelativeResize="0"/>
            <p:nvPr/>
          </p:nvPicPr>
          <p:blipFill rotWithShape="1">
            <a:blip r:embed="rId3">
              <a:alphaModFix/>
            </a:blip>
            <a:srcRect b="27334" l="0" r="0" t="28697"/>
            <a:stretch/>
          </p:blipFill>
          <p:spPr>
            <a:xfrm>
              <a:off x="1640275" y="4298453"/>
              <a:ext cx="584396" cy="305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65" name="Google Shape;365;p24"/>
            <p:cNvSpPr txBox="1"/>
            <p:nvPr/>
          </p:nvSpPr>
          <p:spPr>
            <a:xfrm>
              <a:off x="1599180" y="4112900"/>
              <a:ext cx="584400" cy="1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110 Ω</a:t>
              </a:r>
              <a:endParaRPr b="1" sz="900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sp>
        <p:nvSpPr>
          <p:cNvPr id="366" name="Google Shape;366;p24"/>
          <p:cNvSpPr/>
          <p:nvPr/>
        </p:nvSpPr>
        <p:spPr>
          <a:xfrm>
            <a:off x="3186325" y="548400"/>
            <a:ext cx="3677975" cy="2392100"/>
          </a:xfrm>
          <a:custGeom>
            <a:rect b="b" l="l" r="r" t="t"/>
            <a:pathLst>
              <a:path extrusionOk="0" h="95684" w="147119">
                <a:moveTo>
                  <a:pt x="0" y="0"/>
                </a:moveTo>
                <a:cubicBezTo>
                  <a:pt x="24520" y="15947"/>
                  <a:pt x="122599" y="79737"/>
                  <a:pt x="147119" y="95684"/>
                </a:cubicBezTo>
              </a:path>
            </a:pathLst>
          </a:custGeom>
          <a:noFill/>
          <a:ln cap="flat" cmpd="sng" w="28575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67" name="Google Shape;367;p24"/>
          <p:cNvSpPr txBox="1"/>
          <p:nvPr/>
        </p:nvSpPr>
        <p:spPr>
          <a:xfrm rot="1983245">
            <a:off x="3916500" y="1004162"/>
            <a:ext cx="1049446" cy="34973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9900"/>
                </a:solidFill>
                <a:latin typeface="Maven Pro"/>
                <a:ea typeface="Maven Pro"/>
                <a:cs typeface="Maven Pro"/>
                <a:sym typeface="Maven Pro"/>
              </a:rPr>
              <a:t>Branch 1</a:t>
            </a:r>
            <a:endParaRPr b="1">
              <a:solidFill>
                <a:srgbClr val="FF9900"/>
              </a:solidFill>
              <a:latin typeface="Maven Pro"/>
              <a:ea typeface="Maven Pro"/>
              <a:cs typeface="Maven Pro"/>
              <a:sym typeface="Maven Pr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2" name="Google Shape;372;p25"/>
          <p:cNvCxnSpPr/>
          <p:nvPr/>
        </p:nvCxnSpPr>
        <p:spPr>
          <a:xfrm>
            <a:off x="2544500" y="252475"/>
            <a:ext cx="4869600" cy="32715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73" name="Google Shape;373;p25"/>
          <p:cNvCxnSpPr/>
          <p:nvPr/>
        </p:nvCxnSpPr>
        <p:spPr>
          <a:xfrm flipH="1">
            <a:off x="2856625" y="1179075"/>
            <a:ext cx="1049400" cy="1494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74" name="Google Shape;374;p25"/>
          <p:cNvCxnSpPr/>
          <p:nvPr/>
        </p:nvCxnSpPr>
        <p:spPr>
          <a:xfrm>
            <a:off x="2856525" y="2691875"/>
            <a:ext cx="2240700" cy="15318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75" name="Google Shape;375;p25"/>
          <p:cNvCxnSpPr/>
          <p:nvPr/>
        </p:nvCxnSpPr>
        <p:spPr>
          <a:xfrm flipH="1" rot="10800000">
            <a:off x="5097350" y="2663575"/>
            <a:ext cx="1049400" cy="1560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76" name="Google Shape;376;p25"/>
          <p:cNvCxnSpPr/>
          <p:nvPr/>
        </p:nvCxnSpPr>
        <p:spPr>
          <a:xfrm flipH="1">
            <a:off x="2856625" y="188475"/>
            <a:ext cx="1049400" cy="1494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77" name="Google Shape;377;p25"/>
          <p:cNvCxnSpPr/>
          <p:nvPr/>
        </p:nvCxnSpPr>
        <p:spPr>
          <a:xfrm>
            <a:off x="2856525" y="1691820"/>
            <a:ext cx="2240700" cy="15318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78" name="Google Shape;378;p25"/>
          <p:cNvCxnSpPr/>
          <p:nvPr/>
        </p:nvCxnSpPr>
        <p:spPr>
          <a:xfrm flipH="1" rot="10800000">
            <a:off x="5097350" y="1672975"/>
            <a:ext cx="1049400" cy="1560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79" name="Google Shape;379;p25"/>
          <p:cNvCxnSpPr/>
          <p:nvPr/>
        </p:nvCxnSpPr>
        <p:spPr>
          <a:xfrm>
            <a:off x="3906015" y="195750"/>
            <a:ext cx="9600" cy="9834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80" name="Google Shape;380;p25"/>
          <p:cNvCxnSpPr/>
          <p:nvPr/>
        </p:nvCxnSpPr>
        <p:spPr>
          <a:xfrm>
            <a:off x="6137295" y="1680140"/>
            <a:ext cx="9600" cy="9834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81" name="Google Shape;381;p25"/>
          <p:cNvCxnSpPr/>
          <p:nvPr/>
        </p:nvCxnSpPr>
        <p:spPr>
          <a:xfrm flipH="1">
            <a:off x="1239670" y="252485"/>
            <a:ext cx="1314300" cy="1853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382" name="Google Shape;382;p25"/>
          <p:cNvCxnSpPr/>
          <p:nvPr/>
        </p:nvCxnSpPr>
        <p:spPr>
          <a:xfrm>
            <a:off x="1239645" y="2081275"/>
            <a:ext cx="4111800" cy="2755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383" name="Google Shape;383;p25"/>
          <p:cNvCxnSpPr/>
          <p:nvPr/>
        </p:nvCxnSpPr>
        <p:spPr>
          <a:xfrm>
            <a:off x="5342060" y="4839040"/>
            <a:ext cx="2070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384" name="Google Shape;384;p25"/>
          <p:cNvCxnSpPr/>
          <p:nvPr/>
        </p:nvCxnSpPr>
        <p:spPr>
          <a:xfrm>
            <a:off x="7403225" y="3524800"/>
            <a:ext cx="0" cy="1323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385" name="Google Shape;385;p25"/>
          <p:cNvSpPr txBox="1"/>
          <p:nvPr/>
        </p:nvSpPr>
        <p:spPr>
          <a:xfrm>
            <a:off x="76200" y="76200"/>
            <a:ext cx="1938300" cy="10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Example School Circuit: </a:t>
            </a:r>
            <a:endParaRPr b="1">
              <a:latin typeface="Maven Pro"/>
              <a:ea typeface="Maven Pro"/>
              <a:cs typeface="Maven Pro"/>
              <a:sym typeface="Maven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>
                <a:latin typeface="Maven Pro"/>
                <a:ea typeface="Maven Pro"/>
                <a:cs typeface="Maven Pro"/>
                <a:sym typeface="Maven Pro"/>
              </a:rPr>
              <a:t>Resistance Calculations II</a:t>
            </a:r>
            <a:endParaRPr b="1" i="1">
              <a:latin typeface="Maven Pro"/>
              <a:ea typeface="Maven Pro"/>
              <a:cs typeface="Maven Pro"/>
              <a:sym typeface="Maven Pro"/>
            </a:endParaRPr>
          </a:p>
        </p:txBody>
      </p:sp>
      <p:grpSp>
        <p:nvGrpSpPr>
          <p:cNvPr id="386" name="Google Shape;386;p25"/>
          <p:cNvGrpSpPr/>
          <p:nvPr/>
        </p:nvGrpSpPr>
        <p:grpSpPr>
          <a:xfrm>
            <a:off x="5005249" y="2422775"/>
            <a:ext cx="625496" cy="491091"/>
            <a:chOff x="1599174" y="4112913"/>
            <a:chExt cx="625496" cy="491091"/>
          </a:xfrm>
        </p:grpSpPr>
        <p:pic>
          <p:nvPicPr>
            <p:cNvPr id="387" name="Google Shape;387;p25"/>
            <p:cNvPicPr preferRelativeResize="0"/>
            <p:nvPr/>
          </p:nvPicPr>
          <p:blipFill rotWithShape="1">
            <a:blip r:embed="rId3">
              <a:alphaModFix/>
            </a:blip>
            <a:srcRect b="27334" l="0" r="0" t="28697"/>
            <a:stretch/>
          </p:blipFill>
          <p:spPr>
            <a:xfrm>
              <a:off x="1640275" y="4298453"/>
              <a:ext cx="584396" cy="305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88" name="Google Shape;388;p25"/>
            <p:cNvSpPr txBox="1"/>
            <p:nvPr/>
          </p:nvSpPr>
          <p:spPr>
            <a:xfrm>
              <a:off x="1599174" y="4112913"/>
              <a:ext cx="584400" cy="1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110 Ω</a:t>
              </a:r>
              <a:endParaRPr b="1" sz="900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389" name="Google Shape;389;p25"/>
          <p:cNvGrpSpPr/>
          <p:nvPr/>
        </p:nvGrpSpPr>
        <p:grpSpPr>
          <a:xfrm>
            <a:off x="2856625" y="857263"/>
            <a:ext cx="584396" cy="491103"/>
            <a:chOff x="1640275" y="4036700"/>
            <a:chExt cx="584396" cy="491103"/>
          </a:xfrm>
        </p:grpSpPr>
        <p:pic>
          <p:nvPicPr>
            <p:cNvPr id="390" name="Google Shape;390;p25"/>
            <p:cNvPicPr preferRelativeResize="0"/>
            <p:nvPr/>
          </p:nvPicPr>
          <p:blipFill rotWithShape="1">
            <a:blip r:embed="rId3">
              <a:alphaModFix/>
            </a:blip>
            <a:srcRect b="27334" l="0" r="0" t="28697"/>
            <a:stretch/>
          </p:blipFill>
          <p:spPr>
            <a:xfrm>
              <a:off x="1640275" y="4222253"/>
              <a:ext cx="584396" cy="305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91" name="Google Shape;391;p25"/>
            <p:cNvSpPr txBox="1"/>
            <p:nvPr/>
          </p:nvSpPr>
          <p:spPr>
            <a:xfrm>
              <a:off x="1722179" y="4036700"/>
              <a:ext cx="461400" cy="1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33 Ω</a:t>
              </a:r>
              <a:endParaRPr b="1" sz="900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392" name="Google Shape;392;p25"/>
          <p:cNvGrpSpPr/>
          <p:nvPr/>
        </p:nvGrpSpPr>
        <p:grpSpPr>
          <a:xfrm>
            <a:off x="4456825" y="1390663"/>
            <a:ext cx="584396" cy="491103"/>
            <a:chOff x="1564075" y="4417700"/>
            <a:chExt cx="584396" cy="491103"/>
          </a:xfrm>
        </p:grpSpPr>
        <p:pic>
          <p:nvPicPr>
            <p:cNvPr id="393" name="Google Shape;393;p25"/>
            <p:cNvPicPr preferRelativeResize="0"/>
            <p:nvPr/>
          </p:nvPicPr>
          <p:blipFill rotWithShape="1">
            <a:blip r:embed="rId3">
              <a:alphaModFix/>
            </a:blip>
            <a:srcRect b="27334" l="0" r="0" t="28697"/>
            <a:stretch/>
          </p:blipFill>
          <p:spPr>
            <a:xfrm>
              <a:off x="1564075" y="4603253"/>
              <a:ext cx="584396" cy="305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94" name="Google Shape;394;p25"/>
            <p:cNvSpPr txBox="1"/>
            <p:nvPr/>
          </p:nvSpPr>
          <p:spPr>
            <a:xfrm>
              <a:off x="1645979" y="4417700"/>
              <a:ext cx="461400" cy="1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56 Ω</a:t>
              </a:r>
              <a:endParaRPr b="1" sz="900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395" name="Google Shape;395;p25"/>
          <p:cNvGrpSpPr/>
          <p:nvPr/>
        </p:nvGrpSpPr>
        <p:grpSpPr>
          <a:xfrm>
            <a:off x="3618625" y="2152663"/>
            <a:ext cx="584396" cy="491103"/>
            <a:chOff x="1640275" y="4112900"/>
            <a:chExt cx="584396" cy="491103"/>
          </a:xfrm>
        </p:grpSpPr>
        <p:pic>
          <p:nvPicPr>
            <p:cNvPr id="396" name="Google Shape;396;p25"/>
            <p:cNvPicPr preferRelativeResize="0"/>
            <p:nvPr/>
          </p:nvPicPr>
          <p:blipFill rotWithShape="1">
            <a:blip r:embed="rId3">
              <a:alphaModFix/>
            </a:blip>
            <a:srcRect b="27334" l="0" r="0" t="28697"/>
            <a:stretch/>
          </p:blipFill>
          <p:spPr>
            <a:xfrm>
              <a:off x="1640275" y="4298453"/>
              <a:ext cx="584396" cy="305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97" name="Google Shape;397;p25"/>
            <p:cNvSpPr txBox="1"/>
            <p:nvPr/>
          </p:nvSpPr>
          <p:spPr>
            <a:xfrm>
              <a:off x="1722179" y="4112900"/>
              <a:ext cx="461400" cy="1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33 Ω</a:t>
              </a:r>
              <a:endParaRPr b="1" sz="900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398" name="Google Shape;398;p25"/>
          <p:cNvGrpSpPr/>
          <p:nvPr/>
        </p:nvGrpSpPr>
        <p:grpSpPr>
          <a:xfrm>
            <a:off x="3618625" y="3067063"/>
            <a:ext cx="584396" cy="491103"/>
            <a:chOff x="1640275" y="4112900"/>
            <a:chExt cx="584396" cy="491103"/>
          </a:xfrm>
        </p:grpSpPr>
        <p:pic>
          <p:nvPicPr>
            <p:cNvPr id="399" name="Google Shape;399;p25"/>
            <p:cNvPicPr preferRelativeResize="0"/>
            <p:nvPr/>
          </p:nvPicPr>
          <p:blipFill rotWithShape="1">
            <a:blip r:embed="rId3">
              <a:alphaModFix/>
            </a:blip>
            <a:srcRect b="27334" l="0" r="0" t="28697"/>
            <a:stretch/>
          </p:blipFill>
          <p:spPr>
            <a:xfrm>
              <a:off x="1640275" y="4298453"/>
              <a:ext cx="584396" cy="305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00" name="Google Shape;400;p25"/>
            <p:cNvSpPr txBox="1"/>
            <p:nvPr/>
          </p:nvSpPr>
          <p:spPr>
            <a:xfrm>
              <a:off x="1722179" y="4112900"/>
              <a:ext cx="461400" cy="1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56 Ω</a:t>
              </a:r>
              <a:endParaRPr b="1" sz="900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sp>
        <p:nvSpPr>
          <p:cNvPr id="401" name="Google Shape;401;p25"/>
          <p:cNvSpPr txBox="1"/>
          <p:nvPr/>
        </p:nvSpPr>
        <p:spPr>
          <a:xfrm>
            <a:off x="2478325" y="17790"/>
            <a:ext cx="992700" cy="3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Maven Pro"/>
                <a:ea typeface="Maven Pro"/>
                <a:cs typeface="Maven Pro"/>
                <a:sym typeface="Maven Pro"/>
              </a:rPr>
              <a:t>12V battery source</a:t>
            </a:r>
            <a:endParaRPr b="1" sz="1000">
              <a:latin typeface="Maven Pro"/>
              <a:ea typeface="Maven Pro"/>
              <a:cs typeface="Maven Pro"/>
              <a:sym typeface="Maven Pro"/>
            </a:endParaRPr>
          </a:p>
        </p:txBody>
      </p:sp>
      <p:pic>
        <p:nvPicPr>
          <p:cNvPr id="402" name="Google Shape;402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51776" y="427894"/>
            <a:ext cx="377213" cy="241037"/>
          </a:xfrm>
          <a:prstGeom prst="rect">
            <a:avLst/>
          </a:prstGeom>
          <a:noFill/>
          <a:ln>
            <a:noFill/>
          </a:ln>
        </p:spPr>
      </p:pic>
      <p:sp>
        <p:nvSpPr>
          <p:cNvPr id="403" name="Google Shape;403;p25"/>
          <p:cNvSpPr txBox="1"/>
          <p:nvPr/>
        </p:nvSpPr>
        <p:spPr>
          <a:xfrm>
            <a:off x="7159650" y="2911574"/>
            <a:ext cx="1049400" cy="3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Maven Pro"/>
                <a:ea typeface="Maven Pro"/>
                <a:cs typeface="Maven Pro"/>
                <a:sym typeface="Maven Pro"/>
              </a:rPr>
              <a:t>Return to battery / close circuit</a:t>
            </a:r>
            <a:endParaRPr b="1" sz="1000">
              <a:latin typeface="Maven Pro"/>
              <a:ea typeface="Maven Pro"/>
              <a:cs typeface="Maven Pro"/>
              <a:sym typeface="Maven Pro"/>
            </a:endParaRPr>
          </a:p>
        </p:txBody>
      </p:sp>
      <p:grpSp>
        <p:nvGrpSpPr>
          <p:cNvPr id="404" name="Google Shape;404;p25"/>
          <p:cNvGrpSpPr/>
          <p:nvPr/>
        </p:nvGrpSpPr>
        <p:grpSpPr>
          <a:xfrm>
            <a:off x="2744895" y="1979300"/>
            <a:ext cx="584396" cy="491103"/>
            <a:chOff x="1640275" y="4112900"/>
            <a:chExt cx="584396" cy="491103"/>
          </a:xfrm>
        </p:grpSpPr>
        <p:pic>
          <p:nvPicPr>
            <p:cNvPr id="405" name="Google Shape;405;p25"/>
            <p:cNvPicPr preferRelativeResize="0"/>
            <p:nvPr/>
          </p:nvPicPr>
          <p:blipFill rotWithShape="1">
            <a:blip r:embed="rId3">
              <a:alphaModFix/>
            </a:blip>
            <a:srcRect b="27334" l="0" r="0" t="28697"/>
            <a:stretch/>
          </p:blipFill>
          <p:spPr>
            <a:xfrm>
              <a:off x="1640275" y="4298453"/>
              <a:ext cx="584396" cy="305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06" name="Google Shape;406;p25"/>
            <p:cNvSpPr txBox="1"/>
            <p:nvPr/>
          </p:nvSpPr>
          <p:spPr>
            <a:xfrm>
              <a:off x="1722179" y="4112900"/>
              <a:ext cx="461400" cy="1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56 Ω</a:t>
              </a:r>
              <a:endParaRPr b="1" sz="900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407" name="Google Shape;407;p25"/>
          <p:cNvGrpSpPr/>
          <p:nvPr/>
        </p:nvGrpSpPr>
        <p:grpSpPr>
          <a:xfrm>
            <a:off x="5011985" y="3503300"/>
            <a:ext cx="584396" cy="491103"/>
            <a:chOff x="1640275" y="4112900"/>
            <a:chExt cx="584396" cy="491103"/>
          </a:xfrm>
        </p:grpSpPr>
        <p:pic>
          <p:nvPicPr>
            <p:cNvPr id="408" name="Google Shape;408;p25"/>
            <p:cNvPicPr preferRelativeResize="0"/>
            <p:nvPr/>
          </p:nvPicPr>
          <p:blipFill rotWithShape="1">
            <a:blip r:embed="rId3">
              <a:alphaModFix/>
            </a:blip>
            <a:srcRect b="27334" l="0" r="0" t="28697"/>
            <a:stretch/>
          </p:blipFill>
          <p:spPr>
            <a:xfrm>
              <a:off x="1640275" y="4298453"/>
              <a:ext cx="584396" cy="305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09" name="Google Shape;409;p25"/>
            <p:cNvSpPr txBox="1"/>
            <p:nvPr/>
          </p:nvSpPr>
          <p:spPr>
            <a:xfrm>
              <a:off x="1722179" y="4112900"/>
              <a:ext cx="461400" cy="1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33 Ω</a:t>
              </a:r>
              <a:endParaRPr b="1" sz="900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410" name="Google Shape;410;p25"/>
          <p:cNvGrpSpPr/>
          <p:nvPr/>
        </p:nvGrpSpPr>
        <p:grpSpPr>
          <a:xfrm>
            <a:off x="5370800" y="2893700"/>
            <a:ext cx="625490" cy="491103"/>
            <a:chOff x="1599180" y="4112900"/>
            <a:chExt cx="625490" cy="491103"/>
          </a:xfrm>
        </p:grpSpPr>
        <p:pic>
          <p:nvPicPr>
            <p:cNvPr id="411" name="Google Shape;411;p25"/>
            <p:cNvPicPr preferRelativeResize="0"/>
            <p:nvPr/>
          </p:nvPicPr>
          <p:blipFill rotWithShape="1">
            <a:blip r:embed="rId3">
              <a:alphaModFix/>
            </a:blip>
            <a:srcRect b="27334" l="0" r="0" t="28697"/>
            <a:stretch/>
          </p:blipFill>
          <p:spPr>
            <a:xfrm>
              <a:off x="1640275" y="4298453"/>
              <a:ext cx="584396" cy="305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12" name="Google Shape;412;p25"/>
            <p:cNvSpPr txBox="1"/>
            <p:nvPr/>
          </p:nvSpPr>
          <p:spPr>
            <a:xfrm>
              <a:off x="1599180" y="4112900"/>
              <a:ext cx="584400" cy="1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110 Ω</a:t>
              </a:r>
              <a:endParaRPr b="1" sz="900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sp>
        <p:nvSpPr>
          <p:cNvPr id="413" name="Google Shape;413;p25"/>
          <p:cNvSpPr/>
          <p:nvPr/>
        </p:nvSpPr>
        <p:spPr>
          <a:xfrm>
            <a:off x="3064914" y="728025"/>
            <a:ext cx="3704825" cy="3245325"/>
          </a:xfrm>
          <a:custGeom>
            <a:rect b="b" l="l" r="r" t="t"/>
            <a:pathLst>
              <a:path extrusionOk="0" h="129813" w="148193">
                <a:moveTo>
                  <a:pt x="1452" y="0"/>
                </a:moveTo>
                <a:cubicBezTo>
                  <a:pt x="6180" y="3404"/>
                  <a:pt x="29880" y="7879"/>
                  <a:pt x="29817" y="20423"/>
                </a:cubicBezTo>
                <a:cubicBezTo>
                  <a:pt x="29754" y="32967"/>
                  <a:pt x="-6490" y="57046"/>
                  <a:pt x="1074" y="75262"/>
                </a:cubicBezTo>
                <a:cubicBezTo>
                  <a:pt x="8638" y="93479"/>
                  <a:pt x="54589" y="128272"/>
                  <a:pt x="75201" y="129722"/>
                </a:cubicBezTo>
                <a:cubicBezTo>
                  <a:pt x="95813" y="131172"/>
                  <a:pt x="112580" y="90515"/>
                  <a:pt x="124745" y="83960"/>
                </a:cubicBezTo>
                <a:cubicBezTo>
                  <a:pt x="136910" y="77405"/>
                  <a:pt x="144285" y="89318"/>
                  <a:pt x="148193" y="90390"/>
                </a:cubicBezTo>
              </a:path>
            </a:pathLst>
          </a:custGeom>
          <a:noFill/>
          <a:ln cap="flat" cmpd="sng" w="38100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14" name="Google Shape;414;p25"/>
          <p:cNvSpPr txBox="1"/>
          <p:nvPr/>
        </p:nvSpPr>
        <p:spPr>
          <a:xfrm rot="1983245">
            <a:off x="4145100" y="3518762"/>
            <a:ext cx="1049446" cy="34973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9900"/>
                </a:solidFill>
                <a:latin typeface="Maven Pro"/>
                <a:ea typeface="Maven Pro"/>
                <a:cs typeface="Maven Pro"/>
                <a:sym typeface="Maven Pro"/>
              </a:rPr>
              <a:t>Branch 2</a:t>
            </a:r>
            <a:endParaRPr b="1">
              <a:solidFill>
                <a:srgbClr val="FF9900"/>
              </a:solidFill>
              <a:latin typeface="Maven Pro"/>
              <a:ea typeface="Maven Pro"/>
              <a:cs typeface="Maven Pro"/>
              <a:sym typeface="Maven Pr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9" name="Google Shape;419;p26"/>
          <p:cNvCxnSpPr/>
          <p:nvPr/>
        </p:nvCxnSpPr>
        <p:spPr>
          <a:xfrm>
            <a:off x="2544500" y="252475"/>
            <a:ext cx="4869600" cy="32715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20" name="Google Shape;420;p26"/>
          <p:cNvCxnSpPr/>
          <p:nvPr/>
        </p:nvCxnSpPr>
        <p:spPr>
          <a:xfrm flipH="1">
            <a:off x="2856625" y="1179075"/>
            <a:ext cx="1049400" cy="1494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21" name="Google Shape;421;p26"/>
          <p:cNvCxnSpPr/>
          <p:nvPr/>
        </p:nvCxnSpPr>
        <p:spPr>
          <a:xfrm>
            <a:off x="2856525" y="2691875"/>
            <a:ext cx="2240700" cy="15318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22" name="Google Shape;422;p26"/>
          <p:cNvCxnSpPr/>
          <p:nvPr/>
        </p:nvCxnSpPr>
        <p:spPr>
          <a:xfrm flipH="1" rot="10800000">
            <a:off x="5097350" y="2663575"/>
            <a:ext cx="1049400" cy="1560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23" name="Google Shape;423;p26"/>
          <p:cNvCxnSpPr/>
          <p:nvPr/>
        </p:nvCxnSpPr>
        <p:spPr>
          <a:xfrm flipH="1">
            <a:off x="2856625" y="188475"/>
            <a:ext cx="1049400" cy="1494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24" name="Google Shape;424;p26"/>
          <p:cNvCxnSpPr/>
          <p:nvPr/>
        </p:nvCxnSpPr>
        <p:spPr>
          <a:xfrm>
            <a:off x="2856525" y="1691820"/>
            <a:ext cx="2240700" cy="15318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25" name="Google Shape;425;p26"/>
          <p:cNvCxnSpPr/>
          <p:nvPr/>
        </p:nvCxnSpPr>
        <p:spPr>
          <a:xfrm flipH="1" rot="10800000">
            <a:off x="5097350" y="1672975"/>
            <a:ext cx="1049400" cy="1560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26" name="Google Shape;426;p26"/>
          <p:cNvCxnSpPr/>
          <p:nvPr/>
        </p:nvCxnSpPr>
        <p:spPr>
          <a:xfrm>
            <a:off x="3906015" y="195750"/>
            <a:ext cx="9600" cy="9834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27" name="Google Shape;427;p26"/>
          <p:cNvCxnSpPr/>
          <p:nvPr/>
        </p:nvCxnSpPr>
        <p:spPr>
          <a:xfrm>
            <a:off x="6137295" y="1680140"/>
            <a:ext cx="9600" cy="9834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28" name="Google Shape;428;p26"/>
          <p:cNvCxnSpPr/>
          <p:nvPr/>
        </p:nvCxnSpPr>
        <p:spPr>
          <a:xfrm flipH="1">
            <a:off x="1239670" y="252485"/>
            <a:ext cx="1314300" cy="1853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429" name="Google Shape;429;p26"/>
          <p:cNvCxnSpPr/>
          <p:nvPr/>
        </p:nvCxnSpPr>
        <p:spPr>
          <a:xfrm>
            <a:off x="1239645" y="2081275"/>
            <a:ext cx="4111800" cy="2755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430" name="Google Shape;430;p26"/>
          <p:cNvCxnSpPr/>
          <p:nvPr/>
        </p:nvCxnSpPr>
        <p:spPr>
          <a:xfrm>
            <a:off x="5342060" y="4839040"/>
            <a:ext cx="2070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431" name="Google Shape;431;p26"/>
          <p:cNvCxnSpPr/>
          <p:nvPr/>
        </p:nvCxnSpPr>
        <p:spPr>
          <a:xfrm>
            <a:off x="7403225" y="3524800"/>
            <a:ext cx="0" cy="1323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432" name="Google Shape;432;p26"/>
          <p:cNvSpPr txBox="1"/>
          <p:nvPr/>
        </p:nvSpPr>
        <p:spPr>
          <a:xfrm>
            <a:off x="76200" y="76200"/>
            <a:ext cx="1938300" cy="10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Example School Circuit: </a:t>
            </a:r>
            <a:endParaRPr b="1">
              <a:latin typeface="Maven Pro"/>
              <a:ea typeface="Maven Pro"/>
              <a:cs typeface="Maven Pro"/>
              <a:sym typeface="Maven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>
                <a:latin typeface="Maven Pro"/>
                <a:ea typeface="Maven Pro"/>
                <a:cs typeface="Maven Pro"/>
                <a:sym typeface="Maven Pro"/>
              </a:rPr>
              <a:t>Resistance Calculations III</a:t>
            </a:r>
            <a:endParaRPr b="1" i="1">
              <a:latin typeface="Maven Pro"/>
              <a:ea typeface="Maven Pro"/>
              <a:cs typeface="Maven Pro"/>
              <a:sym typeface="Maven Pro"/>
            </a:endParaRPr>
          </a:p>
        </p:txBody>
      </p:sp>
      <p:grpSp>
        <p:nvGrpSpPr>
          <p:cNvPr id="433" name="Google Shape;433;p26"/>
          <p:cNvGrpSpPr/>
          <p:nvPr/>
        </p:nvGrpSpPr>
        <p:grpSpPr>
          <a:xfrm>
            <a:off x="5005249" y="2422775"/>
            <a:ext cx="625496" cy="491091"/>
            <a:chOff x="1599174" y="4112913"/>
            <a:chExt cx="625496" cy="491091"/>
          </a:xfrm>
        </p:grpSpPr>
        <p:pic>
          <p:nvPicPr>
            <p:cNvPr id="434" name="Google Shape;434;p26"/>
            <p:cNvPicPr preferRelativeResize="0"/>
            <p:nvPr/>
          </p:nvPicPr>
          <p:blipFill rotWithShape="1">
            <a:blip r:embed="rId3">
              <a:alphaModFix/>
            </a:blip>
            <a:srcRect b="27334" l="0" r="0" t="28697"/>
            <a:stretch/>
          </p:blipFill>
          <p:spPr>
            <a:xfrm>
              <a:off x="1640275" y="4298453"/>
              <a:ext cx="584396" cy="305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35" name="Google Shape;435;p26"/>
            <p:cNvSpPr txBox="1"/>
            <p:nvPr/>
          </p:nvSpPr>
          <p:spPr>
            <a:xfrm>
              <a:off x="1599174" y="4112913"/>
              <a:ext cx="584400" cy="1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110 Ω</a:t>
              </a:r>
              <a:endParaRPr b="1" sz="900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436" name="Google Shape;436;p26"/>
          <p:cNvGrpSpPr/>
          <p:nvPr/>
        </p:nvGrpSpPr>
        <p:grpSpPr>
          <a:xfrm>
            <a:off x="2856625" y="857263"/>
            <a:ext cx="584396" cy="491103"/>
            <a:chOff x="1640275" y="4036700"/>
            <a:chExt cx="584396" cy="491103"/>
          </a:xfrm>
        </p:grpSpPr>
        <p:pic>
          <p:nvPicPr>
            <p:cNvPr id="437" name="Google Shape;437;p26"/>
            <p:cNvPicPr preferRelativeResize="0"/>
            <p:nvPr/>
          </p:nvPicPr>
          <p:blipFill rotWithShape="1">
            <a:blip r:embed="rId3">
              <a:alphaModFix/>
            </a:blip>
            <a:srcRect b="27334" l="0" r="0" t="28697"/>
            <a:stretch/>
          </p:blipFill>
          <p:spPr>
            <a:xfrm>
              <a:off x="1640275" y="4222253"/>
              <a:ext cx="584396" cy="305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38" name="Google Shape;438;p26"/>
            <p:cNvSpPr txBox="1"/>
            <p:nvPr/>
          </p:nvSpPr>
          <p:spPr>
            <a:xfrm>
              <a:off x="1722179" y="4036700"/>
              <a:ext cx="461400" cy="1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33 Ω</a:t>
              </a:r>
              <a:endParaRPr b="1" sz="900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439" name="Google Shape;439;p26"/>
          <p:cNvGrpSpPr/>
          <p:nvPr/>
        </p:nvGrpSpPr>
        <p:grpSpPr>
          <a:xfrm>
            <a:off x="4456825" y="1390663"/>
            <a:ext cx="584396" cy="491103"/>
            <a:chOff x="1564075" y="4417700"/>
            <a:chExt cx="584396" cy="491103"/>
          </a:xfrm>
        </p:grpSpPr>
        <p:pic>
          <p:nvPicPr>
            <p:cNvPr id="440" name="Google Shape;440;p26"/>
            <p:cNvPicPr preferRelativeResize="0"/>
            <p:nvPr/>
          </p:nvPicPr>
          <p:blipFill rotWithShape="1">
            <a:blip r:embed="rId3">
              <a:alphaModFix/>
            </a:blip>
            <a:srcRect b="27334" l="0" r="0" t="28697"/>
            <a:stretch/>
          </p:blipFill>
          <p:spPr>
            <a:xfrm>
              <a:off x="1564075" y="4603253"/>
              <a:ext cx="584396" cy="305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41" name="Google Shape;441;p26"/>
            <p:cNvSpPr txBox="1"/>
            <p:nvPr/>
          </p:nvSpPr>
          <p:spPr>
            <a:xfrm>
              <a:off x="1645979" y="4417700"/>
              <a:ext cx="461400" cy="1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56 Ω</a:t>
              </a:r>
              <a:endParaRPr b="1" sz="900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442" name="Google Shape;442;p26"/>
          <p:cNvGrpSpPr/>
          <p:nvPr/>
        </p:nvGrpSpPr>
        <p:grpSpPr>
          <a:xfrm>
            <a:off x="3618625" y="2152663"/>
            <a:ext cx="584396" cy="491103"/>
            <a:chOff x="1640275" y="4112900"/>
            <a:chExt cx="584396" cy="491103"/>
          </a:xfrm>
        </p:grpSpPr>
        <p:pic>
          <p:nvPicPr>
            <p:cNvPr id="443" name="Google Shape;443;p26"/>
            <p:cNvPicPr preferRelativeResize="0"/>
            <p:nvPr/>
          </p:nvPicPr>
          <p:blipFill rotWithShape="1">
            <a:blip r:embed="rId3">
              <a:alphaModFix/>
            </a:blip>
            <a:srcRect b="27334" l="0" r="0" t="28697"/>
            <a:stretch/>
          </p:blipFill>
          <p:spPr>
            <a:xfrm>
              <a:off x="1640275" y="4298453"/>
              <a:ext cx="584396" cy="305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44" name="Google Shape;444;p26"/>
            <p:cNvSpPr txBox="1"/>
            <p:nvPr/>
          </p:nvSpPr>
          <p:spPr>
            <a:xfrm>
              <a:off x="1722179" y="4112900"/>
              <a:ext cx="461400" cy="1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33 Ω</a:t>
              </a:r>
              <a:endParaRPr b="1" sz="900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445" name="Google Shape;445;p26"/>
          <p:cNvGrpSpPr/>
          <p:nvPr/>
        </p:nvGrpSpPr>
        <p:grpSpPr>
          <a:xfrm>
            <a:off x="3618625" y="3067063"/>
            <a:ext cx="584396" cy="491103"/>
            <a:chOff x="1640275" y="4112900"/>
            <a:chExt cx="584396" cy="491103"/>
          </a:xfrm>
        </p:grpSpPr>
        <p:pic>
          <p:nvPicPr>
            <p:cNvPr id="446" name="Google Shape;446;p26"/>
            <p:cNvPicPr preferRelativeResize="0"/>
            <p:nvPr/>
          </p:nvPicPr>
          <p:blipFill rotWithShape="1">
            <a:blip r:embed="rId3">
              <a:alphaModFix/>
            </a:blip>
            <a:srcRect b="27334" l="0" r="0" t="28697"/>
            <a:stretch/>
          </p:blipFill>
          <p:spPr>
            <a:xfrm>
              <a:off x="1640275" y="4298453"/>
              <a:ext cx="584396" cy="305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47" name="Google Shape;447;p26"/>
            <p:cNvSpPr txBox="1"/>
            <p:nvPr/>
          </p:nvSpPr>
          <p:spPr>
            <a:xfrm>
              <a:off x="1722179" y="4112900"/>
              <a:ext cx="461400" cy="1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56 Ω</a:t>
              </a:r>
              <a:endParaRPr b="1" sz="900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sp>
        <p:nvSpPr>
          <p:cNvPr id="448" name="Google Shape;448;p26"/>
          <p:cNvSpPr txBox="1"/>
          <p:nvPr/>
        </p:nvSpPr>
        <p:spPr>
          <a:xfrm>
            <a:off x="2478325" y="17790"/>
            <a:ext cx="992700" cy="3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Maven Pro"/>
                <a:ea typeface="Maven Pro"/>
                <a:cs typeface="Maven Pro"/>
                <a:sym typeface="Maven Pro"/>
              </a:rPr>
              <a:t>12V battery source</a:t>
            </a:r>
            <a:endParaRPr b="1" sz="1000">
              <a:latin typeface="Maven Pro"/>
              <a:ea typeface="Maven Pro"/>
              <a:cs typeface="Maven Pro"/>
              <a:sym typeface="Maven Pro"/>
            </a:endParaRPr>
          </a:p>
        </p:txBody>
      </p:sp>
      <p:pic>
        <p:nvPicPr>
          <p:cNvPr id="449" name="Google Shape;449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51776" y="427894"/>
            <a:ext cx="377213" cy="241037"/>
          </a:xfrm>
          <a:prstGeom prst="rect">
            <a:avLst/>
          </a:prstGeom>
          <a:noFill/>
          <a:ln>
            <a:noFill/>
          </a:ln>
        </p:spPr>
      </p:pic>
      <p:sp>
        <p:nvSpPr>
          <p:cNvPr id="450" name="Google Shape;450;p26"/>
          <p:cNvSpPr txBox="1"/>
          <p:nvPr/>
        </p:nvSpPr>
        <p:spPr>
          <a:xfrm>
            <a:off x="7159650" y="2911574"/>
            <a:ext cx="1049400" cy="3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Maven Pro"/>
                <a:ea typeface="Maven Pro"/>
                <a:cs typeface="Maven Pro"/>
                <a:sym typeface="Maven Pro"/>
              </a:rPr>
              <a:t>Return to battery / close circuit</a:t>
            </a:r>
            <a:endParaRPr b="1" sz="1000">
              <a:latin typeface="Maven Pro"/>
              <a:ea typeface="Maven Pro"/>
              <a:cs typeface="Maven Pro"/>
              <a:sym typeface="Maven Pro"/>
            </a:endParaRPr>
          </a:p>
        </p:txBody>
      </p:sp>
      <p:grpSp>
        <p:nvGrpSpPr>
          <p:cNvPr id="451" name="Google Shape;451;p26"/>
          <p:cNvGrpSpPr/>
          <p:nvPr/>
        </p:nvGrpSpPr>
        <p:grpSpPr>
          <a:xfrm>
            <a:off x="2744895" y="1979300"/>
            <a:ext cx="584396" cy="491103"/>
            <a:chOff x="1640275" y="4112900"/>
            <a:chExt cx="584396" cy="491103"/>
          </a:xfrm>
        </p:grpSpPr>
        <p:pic>
          <p:nvPicPr>
            <p:cNvPr id="452" name="Google Shape;452;p26"/>
            <p:cNvPicPr preferRelativeResize="0"/>
            <p:nvPr/>
          </p:nvPicPr>
          <p:blipFill rotWithShape="1">
            <a:blip r:embed="rId3">
              <a:alphaModFix/>
            </a:blip>
            <a:srcRect b="27334" l="0" r="0" t="28697"/>
            <a:stretch/>
          </p:blipFill>
          <p:spPr>
            <a:xfrm>
              <a:off x="1640275" y="4298453"/>
              <a:ext cx="584396" cy="305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53" name="Google Shape;453;p26"/>
            <p:cNvSpPr txBox="1"/>
            <p:nvPr/>
          </p:nvSpPr>
          <p:spPr>
            <a:xfrm>
              <a:off x="1722179" y="4112900"/>
              <a:ext cx="461400" cy="1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56 Ω</a:t>
              </a:r>
              <a:endParaRPr b="1" sz="900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454" name="Google Shape;454;p26"/>
          <p:cNvGrpSpPr/>
          <p:nvPr/>
        </p:nvGrpSpPr>
        <p:grpSpPr>
          <a:xfrm>
            <a:off x="5011985" y="3503300"/>
            <a:ext cx="584396" cy="491103"/>
            <a:chOff x="1640275" y="4112900"/>
            <a:chExt cx="584396" cy="491103"/>
          </a:xfrm>
        </p:grpSpPr>
        <p:pic>
          <p:nvPicPr>
            <p:cNvPr id="455" name="Google Shape;455;p26"/>
            <p:cNvPicPr preferRelativeResize="0"/>
            <p:nvPr/>
          </p:nvPicPr>
          <p:blipFill rotWithShape="1">
            <a:blip r:embed="rId3">
              <a:alphaModFix/>
            </a:blip>
            <a:srcRect b="27334" l="0" r="0" t="28697"/>
            <a:stretch/>
          </p:blipFill>
          <p:spPr>
            <a:xfrm>
              <a:off x="1640275" y="4298453"/>
              <a:ext cx="584396" cy="305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56" name="Google Shape;456;p26"/>
            <p:cNvSpPr txBox="1"/>
            <p:nvPr/>
          </p:nvSpPr>
          <p:spPr>
            <a:xfrm>
              <a:off x="1722179" y="4112900"/>
              <a:ext cx="461400" cy="1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33 Ω</a:t>
              </a:r>
              <a:endParaRPr b="1" sz="900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457" name="Google Shape;457;p26"/>
          <p:cNvGrpSpPr/>
          <p:nvPr/>
        </p:nvGrpSpPr>
        <p:grpSpPr>
          <a:xfrm>
            <a:off x="5370800" y="2893700"/>
            <a:ext cx="625490" cy="491103"/>
            <a:chOff x="1599180" y="4112900"/>
            <a:chExt cx="625490" cy="491103"/>
          </a:xfrm>
        </p:grpSpPr>
        <p:pic>
          <p:nvPicPr>
            <p:cNvPr id="458" name="Google Shape;458;p26"/>
            <p:cNvPicPr preferRelativeResize="0"/>
            <p:nvPr/>
          </p:nvPicPr>
          <p:blipFill rotWithShape="1">
            <a:blip r:embed="rId3">
              <a:alphaModFix/>
            </a:blip>
            <a:srcRect b="27334" l="0" r="0" t="28697"/>
            <a:stretch/>
          </p:blipFill>
          <p:spPr>
            <a:xfrm>
              <a:off x="1640275" y="4298453"/>
              <a:ext cx="584396" cy="3055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59" name="Google Shape;459;p26"/>
            <p:cNvSpPr txBox="1"/>
            <p:nvPr/>
          </p:nvSpPr>
          <p:spPr>
            <a:xfrm>
              <a:off x="1599180" y="4112900"/>
              <a:ext cx="584400" cy="17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latin typeface="Maven Pro"/>
                  <a:ea typeface="Maven Pro"/>
                  <a:cs typeface="Maven Pro"/>
                  <a:sym typeface="Maven Pro"/>
                </a:rPr>
                <a:t>110 Ω</a:t>
              </a:r>
              <a:endParaRPr b="1" sz="900"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sp>
        <p:nvSpPr>
          <p:cNvPr id="460" name="Google Shape;460;p26"/>
          <p:cNvSpPr/>
          <p:nvPr/>
        </p:nvSpPr>
        <p:spPr>
          <a:xfrm>
            <a:off x="3016125" y="336725"/>
            <a:ext cx="3762890" cy="2633089"/>
          </a:xfrm>
          <a:custGeom>
            <a:rect b="b" l="l" r="r" t="t"/>
            <a:pathLst>
              <a:path extrusionOk="0" h="111371" w="154740">
                <a:moveTo>
                  <a:pt x="17076" y="7354"/>
                </a:moveTo>
                <a:cubicBezTo>
                  <a:pt x="20102" y="9686"/>
                  <a:pt x="31952" y="22420"/>
                  <a:pt x="35230" y="21348"/>
                </a:cubicBezTo>
                <a:cubicBezTo>
                  <a:pt x="38508" y="20277"/>
                  <a:pt x="42415" y="-4685"/>
                  <a:pt x="36742" y="925"/>
                </a:cubicBezTo>
                <a:cubicBezTo>
                  <a:pt x="31069" y="6535"/>
                  <a:pt x="-7002" y="36601"/>
                  <a:pt x="1192" y="55007"/>
                </a:cubicBezTo>
                <a:cubicBezTo>
                  <a:pt x="9386" y="73413"/>
                  <a:pt x="63973" y="111170"/>
                  <a:pt x="85908" y="111359"/>
                </a:cubicBezTo>
                <a:cubicBezTo>
                  <a:pt x="107844" y="111548"/>
                  <a:pt x="124485" y="59861"/>
                  <a:pt x="132805" y="56142"/>
                </a:cubicBezTo>
                <a:cubicBezTo>
                  <a:pt x="141125" y="52423"/>
                  <a:pt x="132174" y="81292"/>
                  <a:pt x="135830" y="89045"/>
                </a:cubicBezTo>
                <a:cubicBezTo>
                  <a:pt x="139486" y="96798"/>
                  <a:pt x="151588" y="100391"/>
                  <a:pt x="154740" y="102660"/>
                </a:cubicBezTo>
              </a:path>
            </a:pathLst>
          </a:custGeom>
          <a:noFill/>
          <a:ln cap="flat" cmpd="sng" w="38100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61" name="Google Shape;461;p26"/>
          <p:cNvSpPr txBox="1"/>
          <p:nvPr/>
        </p:nvSpPr>
        <p:spPr>
          <a:xfrm rot="1983245">
            <a:off x="4145100" y="2451962"/>
            <a:ext cx="1049446" cy="34973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9900"/>
                </a:solidFill>
                <a:latin typeface="Maven Pro"/>
                <a:ea typeface="Maven Pro"/>
                <a:cs typeface="Maven Pro"/>
                <a:sym typeface="Maven Pro"/>
              </a:rPr>
              <a:t>Branch 3</a:t>
            </a:r>
            <a:endParaRPr b="1">
              <a:solidFill>
                <a:srgbClr val="FF9900"/>
              </a:solidFill>
              <a:latin typeface="Maven Pro"/>
              <a:ea typeface="Maven Pro"/>
              <a:cs typeface="Maven Pro"/>
              <a:sym typeface="Maven Pro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65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27"/>
          <p:cNvSpPr txBox="1"/>
          <p:nvPr/>
        </p:nvSpPr>
        <p:spPr>
          <a:xfrm>
            <a:off x="822575" y="1050050"/>
            <a:ext cx="1976100" cy="69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Branch 1:  56Ω  </a:t>
            </a:r>
            <a:endParaRPr b="1"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467" name="Google Shape;467;p27"/>
          <p:cNvSpPr txBox="1"/>
          <p:nvPr/>
        </p:nvSpPr>
        <p:spPr>
          <a:xfrm>
            <a:off x="822575" y="1659650"/>
            <a:ext cx="4169700" cy="69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Branch 2:  56Ω + </a:t>
            </a:r>
            <a:r>
              <a:rPr b="1" lang="en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rPr>
              <a:t>56Ω + 33Ω + 110Ω = </a:t>
            </a: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255</a:t>
            </a:r>
            <a:r>
              <a:rPr b="1" lang="en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rPr>
              <a:t>Ω</a:t>
            </a:r>
            <a:endParaRPr b="1"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468" name="Google Shape;468;p27"/>
          <p:cNvSpPr txBox="1"/>
          <p:nvPr/>
        </p:nvSpPr>
        <p:spPr>
          <a:xfrm>
            <a:off x="76200" y="76200"/>
            <a:ext cx="2519100" cy="10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Example School Circuit: </a:t>
            </a:r>
            <a:endParaRPr b="1">
              <a:latin typeface="Maven Pro"/>
              <a:ea typeface="Maven Pro"/>
              <a:cs typeface="Maven Pro"/>
              <a:sym typeface="Maven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>
                <a:latin typeface="Maven Pro"/>
                <a:ea typeface="Maven Pro"/>
                <a:cs typeface="Maven Pro"/>
                <a:sym typeface="Maven Pro"/>
              </a:rPr>
              <a:t>Series resistance calculations by branch</a:t>
            </a:r>
            <a:endParaRPr b="1" i="1"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469" name="Google Shape;469;p27"/>
          <p:cNvSpPr txBox="1"/>
          <p:nvPr/>
        </p:nvSpPr>
        <p:spPr>
          <a:xfrm>
            <a:off x="822575" y="2269250"/>
            <a:ext cx="4169700" cy="69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Branch 3:  33Ω + </a:t>
            </a:r>
            <a:r>
              <a:rPr b="1" lang="en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rPr>
              <a:t>33</a:t>
            </a:r>
            <a:r>
              <a:rPr b="1" lang="en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rPr>
              <a:t>Ω + 110Ω = 176Ω</a:t>
            </a: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  </a:t>
            </a:r>
            <a:endParaRPr b="1"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470" name="Google Shape;470;p27"/>
          <p:cNvSpPr/>
          <p:nvPr/>
        </p:nvSpPr>
        <p:spPr>
          <a:xfrm>
            <a:off x="794225" y="1092775"/>
            <a:ext cx="5247600" cy="1616700"/>
          </a:xfrm>
          <a:prstGeom prst="rect">
            <a:avLst/>
          </a:prstGeom>
          <a:noFill/>
          <a:ln cap="flat" cmpd="sng" w="9525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74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p28"/>
          <p:cNvSpPr txBox="1"/>
          <p:nvPr/>
        </p:nvSpPr>
        <p:spPr>
          <a:xfrm>
            <a:off x="822575" y="1050050"/>
            <a:ext cx="2836500" cy="69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Branch 1 resistance:  56Ω  </a:t>
            </a:r>
            <a:endParaRPr b="1"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476" name="Google Shape;476;p28"/>
          <p:cNvSpPr txBox="1"/>
          <p:nvPr/>
        </p:nvSpPr>
        <p:spPr>
          <a:xfrm>
            <a:off x="822575" y="1659650"/>
            <a:ext cx="5313600" cy="69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Branch 2 resistance:  56Ω + </a:t>
            </a:r>
            <a:r>
              <a:rPr b="1" lang="en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rPr>
              <a:t>56Ω + 33Ω + 110Ω = </a:t>
            </a: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255</a:t>
            </a:r>
            <a:r>
              <a:rPr b="1" lang="en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rPr>
              <a:t>Ω</a:t>
            </a:r>
            <a:endParaRPr b="1"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477" name="Google Shape;477;p28"/>
          <p:cNvSpPr txBox="1"/>
          <p:nvPr/>
        </p:nvSpPr>
        <p:spPr>
          <a:xfrm>
            <a:off x="76200" y="76200"/>
            <a:ext cx="3015600" cy="10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Example School Circuit: </a:t>
            </a:r>
            <a:endParaRPr b="1">
              <a:latin typeface="Maven Pro"/>
              <a:ea typeface="Maven Pro"/>
              <a:cs typeface="Maven Pro"/>
              <a:sym typeface="Maven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>
                <a:latin typeface="Maven Pro"/>
                <a:ea typeface="Maven Pro"/>
                <a:cs typeface="Maven Pro"/>
                <a:sym typeface="Maven Pro"/>
              </a:rPr>
              <a:t>Parallel</a:t>
            </a:r>
            <a:r>
              <a:rPr b="1" i="1" lang="en">
                <a:latin typeface="Maven Pro"/>
                <a:ea typeface="Maven Pro"/>
                <a:cs typeface="Maven Pro"/>
                <a:sym typeface="Maven Pro"/>
              </a:rPr>
              <a:t> resistance calculations for all branches</a:t>
            </a:r>
            <a:endParaRPr b="1" i="1"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478" name="Google Shape;478;p28"/>
          <p:cNvSpPr txBox="1"/>
          <p:nvPr/>
        </p:nvSpPr>
        <p:spPr>
          <a:xfrm>
            <a:off x="822575" y="2269250"/>
            <a:ext cx="5474400" cy="69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Branch 3 resistance:  33Ω + </a:t>
            </a:r>
            <a:r>
              <a:rPr b="1" lang="en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rPr>
              <a:t>33Ω + 110Ω = 176Ω</a:t>
            </a: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  </a:t>
            </a:r>
            <a:endParaRPr b="1"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479" name="Google Shape;479;p28"/>
          <p:cNvSpPr txBox="1"/>
          <p:nvPr/>
        </p:nvSpPr>
        <p:spPr>
          <a:xfrm>
            <a:off x="822575" y="3107450"/>
            <a:ext cx="4169700" cy="69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Total resistance</a:t>
            </a: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:       1    +    1     +    1      =     1  </a:t>
            </a:r>
            <a:endParaRPr b="1"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480" name="Google Shape;480;p28"/>
          <p:cNvSpPr txBox="1"/>
          <p:nvPr/>
        </p:nvSpPr>
        <p:spPr>
          <a:xfrm>
            <a:off x="2418375" y="3355600"/>
            <a:ext cx="3109500" cy="69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rPr>
              <a:t>56</a:t>
            </a:r>
            <a:r>
              <a:rPr b="1" lang="en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rPr>
              <a:t>Ω    255Ω   176Ω          R</a:t>
            </a:r>
            <a:r>
              <a:rPr b="1" baseline="-25000" lang="en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rPr>
              <a:t>T</a:t>
            </a:r>
            <a:r>
              <a:rPr b="1" lang="en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rPr>
              <a:t> </a:t>
            </a:r>
            <a:endParaRPr/>
          </a:p>
        </p:txBody>
      </p:sp>
      <p:cxnSp>
        <p:nvCxnSpPr>
          <p:cNvPr id="481" name="Google Shape;481;p28"/>
          <p:cNvCxnSpPr/>
          <p:nvPr/>
        </p:nvCxnSpPr>
        <p:spPr>
          <a:xfrm>
            <a:off x="2505575" y="3432150"/>
            <a:ext cx="3687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82" name="Google Shape;482;p28"/>
          <p:cNvCxnSpPr/>
          <p:nvPr/>
        </p:nvCxnSpPr>
        <p:spPr>
          <a:xfrm>
            <a:off x="3115175" y="3432150"/>
            <a:ext cx="3687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83" name="Google Shape;483;p28"/>
          <p:cNvCxnSpPr/>
          <p:nvPr/>
        </p:nvCxnSpPr>
        <p:spPr>
          <a:xfrm>
            <a:off x="3724775" y="3432150"/>
            <a:ext cx="3687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84" name="Google Shape;484;p28"/>
          <p:cNvCxnSpPr/>
          <p:nvPr/>
        </p:nvCxnSpPr>
        <p:spPr>
          <a:xfrm>
            <a:off x="4486775" y="3432150"/>
            <a:ext cx="3687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85" name="Google Shape;485;p28"/>
          <p:cNvSpPr/>
          <p:nvPr/>
        </p:nvSpPr>
        <p:spPr>
          <a:xfrm>
            <a:off x="794225" y="2921575"/>
            <a:ext cx="5247600" cy="1616700"/>
          </a:xfrm>
          <a:prstGeom prst="rect">
            <a:avLst/>
          </a:prstGeom>
          <a:noFill/>
          <a:ln cap="flat" cmpd="sng" w="9525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6" name="Google Shape;486;p28"/>
          <p:cNvSpPr txBox="1"/>
          <p:nvPr/>
        </p:nvSpPr>
        <p:spPr>
          <a:xfrm>
            <a:off x="822575" y="3945650"/>
            <a:ext cx="5474400" cy="69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Total resistance = 36</a:t>
            </a:r>
            <a:r>
              <a:rPr b="1" lang="en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rPr>
              <a:t>Ω</a:t>
            </a: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  </a:t>
            </a:r>
            <a:endParaRPr b="1">
              <a:latin typeface="Maven Pro"/>
              <a:ea typeface="Maven Pro"/>
              <a:cs typeface="Maven Pro"/>
              <a:sym typeface="Maven Pr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822575" y="1278650"/>
            <a:ext cx="5313600" cy="69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Series Resistances add to the total resistance</a:t>
            </a: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:  </a:t>
            </a:r>
            <a:endParaRPr b="1">
              <a:latin typeface="Maven Pro"/>
              <a:ea typeface="Maven Pro"/>
              <a:cs typeface="Maven Pro"/>
              <a:sym typeface="Maven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  <a:latin typeface="Maven Pro"/>
              <a:ea typeface="Maven Pro"/>
              <a:cs typeface="Maven Pro"/>
              <a:sym typeface="Maven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rPr>
              <a:t>R</a:t>
            </a:r>
            <a:r>
              <a:rPr b="1" baseline="-25000" lang="en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rPr>
              <a:t>T </a:t>
            </a: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= x</a:t>
            </a: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Ω + </a:t>
            </a:r>
            <a:r>
              <a:rPr b="1" lang="en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rPr>
              <a:t>y</a:t>
            </a:r>
            <a:r>
              <a:rPr b="1" lang="en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rPr>
              <a:t>Ω + zΩ + ...</a:t>
            </a:r>
            <a:endParaRPr b="1"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61" name="Google Shape;61;p14"/>
          <p:cNvSpPr txBox="1"/>
          <p:nvPr/>
        </p:nvSpPr>
        <p:spPr>
          <a:xfrm>
            <a:off x="822575" y="2726450"/>
            <a:ext cx="6240300" cy="69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Parallel resistances inversely add to total resistance:</a:t>
            </a:r>
            <a:endParaRPr b="1">
              <a:latin typeface="Maven Pro"/>
              <a:ea typeface="Maven Pro"/>
              <a:cs typeface="Maven Pro"/>
              <a:sym typeface="Maven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       </a:t>
            </a:r>
            <a:endParaRPr b="1">
              <a:latin typeface="Maven Pro"/>
              <a:ea typeface="Maven Pro"/>
              <a:cs typeface="Maven Pro"/>
              <a:sym typeface="Maven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   1    +    1     +    1      =     1  </a:t>
            </a:r>
            <a:endParaRPr b="1"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808720" y="3383965"/>
            <a:ext cx="3109500" cy="69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rPr>
              <a:t>  x</a:t>
            </a:r>
            <a:r>
              <a:rPr b="1" lang="en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rPr>
              <a:t>Ω       yΩ        zΩ           R</a:t>
            </a:r>
            <a:r>
              <a:rPr b="1" baseline="-25000" lang="en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rPr>
              <a:t>T</a:t>
            </a:r>
            <a:r>
              <a:rPr b="1" lang="en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rPr>
              <a:t> </a:t>
            </a:r>
            <a:endParaRPr/>
          </a:p>
        </p:txBody>
      </p:sp>
      <p:cxnSp>
        <p:nvCxnSpPr>
          <p:cNvPr id="63" name="Google Shape;63;p14"/>
          <p:cNvCxnSpPr/>
          <p:nvPr/>
        </p:nvCxnSpPr>
        <p:spPr>
          <a:xfrm>
            <a:off x="895920" y="3460515"/>
            <a:ext cx="3687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4" name="Google Shape;64;p14"/>
          <p:cNvCxnSpPr/>
          <p:nvPr/>
        </p:nvCxnSpPr>
        <p:spPr>
          <a:xfrm>
            <a:off x="1505520" y="3460515"/>
            <a:ext cx="3687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5" name="Google Shape;65;p14"/>
          <p:cNvCxnSpPr/>
          <p:nvPr/>
        </p:nvCxnSpPr>
        <p:spPr>
          <a:xfrm>
            <a:off x="2115120" y="3460515"/>
            <a:ext cx="3687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6" name="Google Shape;66;p14"/>
          <p:cNvCxnSpPr/>
          <p:nvPr/>
        </p:nvCxnSpPr>
        <p:spPr>
          <a:xfrm>
            <a:off x="2877120" y="3460515"/>
            <a:ext cx="3687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7" name="Google Shape;67;p14"/>
          <p:cNvSpPr txBox="1"/>
          <p:nvPr/>
        </p:nvSpPr>
        <p:spPr>
          <a:xfrm>
            <a:off x="76200" y="76200"/>
            <a:ext cx="2983500" cy="10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Resistance calculations:  Background knowledge</a:t>
            </a:r>
            <a:endParaRPr b="1">
              <a:latin typeface="Maven Pro"/>
              <a:ea typeface="Maven Pro"/>
              <a:cs typeface="Maven Pro"/>
              <a:sym typeface="Maven Pr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/>
          <p:nvPr/>
        </p:nvSpPr>
        <p:spPr>
          <a:xfrm>
            <a:off x="4728250" y="368150"/>
            <a:ext cx="4391100" cy="4389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5"/>
          <p:cNvSpPr/>
          <p:nvPr/>
        </p:nvSpPr>
        <p:spPr>
          <a:xfrm>
            <a:off x="6516450" y="1705900"/>
            <a:ext cx="1868400" cy="16962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5"/>
          <p:cNvSpPr/>
          <p:nvPr/>
        </p:nvSpPr>
        <p:spPr>
          <a:xfrm>
            <a:off x="4728250" y="368150"/>
            <a:ext cx="3656700" cy="472200"/>
          </a:xfrm>
          <a:prstGeom prst="rect">
            <a:avLst/>
          </a:prstGeom>
          <a:solidFill>
            <a:srgbClr val="FFD9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5"/>
          <p:cNvSpPr/>
          <p:nvPr/>
        </p:nvSpPr>
        <p:spPr>
          <a:xfrm>
            <a:off x="6338950" y="1183600"/>
            <a:ext cx="2045700" cy="522300"/>
          </a:xfrm>
          <a:prstGeom prst="rect">
            <a:avLst/>
          </a:prstGeom>
          <a:solidFill>
            <a:srgbClr val="FFD9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5"/>
          <p:cNvSpPr/>
          <p:nvPr/>
        </p:nvSpPr>
        <p:spPr>
          <a:xfrm>
            <a:off x="4719850" y="849225"/>
            <a:ext cx="927600" cy="3125400"/>
          </a:xfrm>
          <a:prstGeom prst="rect">
            <a:avLst/>
          </a:prstGeom>
          <a:solidFill>
            <a:srgbClr val="FFD9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5"/>
          <p:cNvSpPr/>
          <p:nvPr/>
        </p:nvSpPr>
        <p:spPr>
          <a:xfrm>
            <a:off x="6339075" y="3402100"/>
            <a:ext cx="2045700" cy="522300"/>
          </a:xfrm>
          <a:prstGeom prst="rect">
            <a:avLst/>
          </a:prstGeom>
          <a:solidFill>
            <a:srgbClr val="FFD9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5"/>
          <p:cNvSpPr/>
          <p:nvPr/>
        </p:nvSpPr>
        <p:spPr>
          <a:xfrm>
            <a:off x="4728250" y="4285400"/>
            <a:ext cx="3656700" cy="472200"/>
          </a:xfrm>
          <a:prstGeom prst="rect">
            <a:avLst/>
          </a:prstGeom>
          <a:solidFill>
            <a:srgbClr val="FFD9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5"/>
          <p:cNvSpPr/>
          <p:nvPr/>
        </p:nvSpPr>
        <p:spPr>
          <a:xfrm>
            <a:off x="0" y="377025"/>
            <a:ext cx="4391100" cy="4389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5"/>
          <p:cNvSpPr/>
          <p:nvPr/>
        </p:nvSpPr>
        <p:spPr>
          <a:xfrm>
            <a:off x="1788275" y="1714775"/>
            <a:ext cx="1868400" cy="16962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5"/>
          <p:cNvSpPr/>
          <p:nvPr/>
        </p:nvSpPr>
        <p:spPr>
          <a:xfrm>
            <a:off x="0" y="377025"/>
            <a:ext cx="3656700" cy="472200"/>
          </a:xfrm>
          <a:prstGeom prst="rect">
            <a:avLst/>
          </a:prstGeom>
          <a:solidFill>
            <a:srgbClr val="FFD9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5"/>
          <p:cNvSpPr/>
          <p:nvPr/>
        </p:nvSpPr>
        <p:spPr>
          <a:xfrm>
            <a:off x="1206500" y="1192475"/>
            <a:ext cx="2450100" cy="522300"/>
          </a:xfrm>
          <a:prstGeom prst="rect">
            <a:avLst/>
          </a:prstGeom>
          <a:solidFill>
            <a:srgbClr val="FFD9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5"/>
          <p:cNvSpPr/>
          <p:nvPr/>
        </p:nvSpPr>
        <p:spPr>
          <a:xfrm>
            <a:off x="-8325" y="858350"/>
            <a:ext cx="783600" cy="3125400"/>
          </a:xfrm>
          <a:prstGeom prst="rect">
            <a:avLst/>
          </a:prstGeom>
          <a:solidFill>
            <a:srgbClr val="FFD9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5"/>
          <p:cNvSpPr/>
          <p:nvPr/>
        </p:nvSpPr>
        <p:spPr>
          <a:xfrm>
            <a:off x="1206500" y="3410975"/>
            <a:ext cx="2450100" cy="522300"/>
          </a:xfrm>
          <a:prstGeom prst="rect">
            <a:avLst/>
          </a:prstGeom>
          <a:solidFill>
            <a:srgbClr val="FFD9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5"/>
          <p:cNvSpPr/>
          <p:nvPr/>
        </p:nvSpPr>
        <p:spPr>
          <a:xfrm>
            <a:off x="75" y="4294275"/>
            <a:ext cx="3656700" cy="472200"/>
          </a:xfrm>
          <a:prstGeom prst="rect">
            <a:avLst/>
          </a:prstGeom>
          <a:solidFill>
            <a:srgbClr val="FFD9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5"/>
          <p:cNvSpPr txBox="1"/>
          <p:nvPr/>
        </p:nvSpPr>
        <p:spPr>
          <a:xfrm>
            <a:off x="2872992" y="362029"/>
            <a:ext cx="7836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Oswald"/>
                <a:ea typeface="Oswald"/>
                <a:cs typeface="Oswald"/>
                <a:sym typeface="Oswald"/>
              </a:rPr>
              <a:t>FRONT OFFICE</a:t>
            </a:r>
            <a:endParaRPr b="1" sz="12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7" name="Google Shape;87;p15"/>
          <p:cNvSpPr txBox="1"/>
          <p:nvPr/>
        </p:nvSpPr>
        <p:spPr>
          <a:xfrm>
            <a:off x="2114379" y="2301725"/>
            <a:ext cx="12162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COURTYARD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8" name="Google Shape;88;p15"/>
          <p:cNvSpPr txBox="1"/>
          <p:nvPr/>
        </p:nvSpPr>
        <p:spPr>
          <a:xfrm>
            <a:off x="1407000" y="4787825"/>
            <a:ext cx="1216200" cy="30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FIRST FLOOR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9" name="Google Shape;89;p15"/>
          <p:cNvSpPr txBox="1"/>
          <p:nvPr/>
        </p:nvSpPr>
        <p:spPr>
          <a:xfrm>
            <a:off x="6207600" y="4787825"/>
            <a:ext cx="1216200" cy="30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SECOND </a:t>
            </a:r>
            <a:r>
              <a:rPr lang="en">
                <a:latin typeface="Oswald"/>
                <a:ea typeface="Oswald"/>
                <a:cs typeface="Oswald"/>
                <a:sym typeface="Oswald"/>
              </a:rPr>
              <a:t>FLOOR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90" name="Google Shape;90;p15"/>
          <p:cNvSpPr txBox="1"/>
          <p:nvPr/>
        </p:nvSpPr>
        <p:spPr>
          <a:xfrm>
            <a:off x="3656775" y="0"/>
            <a:ext cx="1968900" cy="30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ACADEMIC WING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91" name="Google Shape;91;p15"/>
          <p:cNvSpPr txBox="1"/>
          <p:nvPr/>
        </p:nvSpPr>
        <p:spPr>
          <a:xfrm>
            <a:off x="-8333" y="2109279"/>
            <a:ext cx="7836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Oswald"/>
                <a:ea typeface="Oswald"/>
                <a:cs typeface="Oswald"/>
                <a:sym typeface="Oswald"/>
              </a:rPr>
              <a:t>ART ROOMS</a:t>
            </a:r>
            <a:endParaRPr b="1" sz="12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92" name="Google Shape;92;p15"/>
          <p:cNvSpPr txBox="1"/>
          <p:nvPr/>
        </p:nvSpPr>
        <p:spPr>
          <a:xfrm rot="5400000">
            <a:off x="3683398" y="2246975"/>
            <a:ext cx="11025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Oswald"/>
                <a:ea typeface="Oswald"/>
                <a:cs typeface="Oswald"/>
                <a:sym typeface="Oswald"/>
              </a:rPr>
              <a:t>CAFETERIA</a:t>
            </a:r>
            <a:endParaRPr b="1" sz="12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93" name="Google Shape;93;p15"/>
          <p:cNvSpPr txBox="1"/>
          <p:nvPr/>
        </p:nvSpPr>
        <p:spPr>
          <a:xfrm>
            <a:off x="7188575" y="265733"/>
            <a:ext cx="10590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latin typeface="Oswald"/>
                <a:ea typeface="Oswald"/>
                <a:cs typeface="Oswald"/>
                <a:sym typeface="Oswald"/>
              </a:rPr>
              <a:t>FOREIGN LANGUAGE CLASSROOMS</a:t>
            </a:r>
            <a:endParaRPr b="1" sz="11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94" name="Google Shape;94;p15"/>
          <p:cNvSpPr txBox="1"/>
          <p:nvPr/>
        </p:nvSpPr>
        <p:spPr>
          <a:xfrm>
            <a:off x="4839541" y="341933"/>
            <a:ext cx="10551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Oswald"/>
                <a:ea typeface="Oswald"/>
                <a:cs typeface="Oswald"/>
                <a:sym typeface="Oswald"/>
              </a:rPr>
              <a:t>MATH CLASSROOMS</a:t>
            </a:r>
            <a:endParaRPr b="1" sz="12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95" name="Google Shape;95;p15"/>
          <p:cNvSpPr txBox="1"/>
          <p:nvPr/>
        </p:nvSpPr>
        <p:spPr>
          <a:xfrm>
            <a:off x="4787726" y="2226975"/>
            <a:ext cx="7836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Oswald"/>
                <a:ea typeface="Oswald"/>
                <a:cs typeface="Oswald"/>
                <a:sym typeface="Oswald"/>
              </a:rPr>
              <a:t>LIBRARY</a:t>
            </a:r>
            <a:endParaRPr b="1" sz="12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96" name="Google Shape;96;p15"/>
          <p:cNvSpPr/>
          <p:nvPr/>
        </p:nvSpPr>
        <p:spPr>
          <a:xfrm>
            <a:off x="6207600" y="1183600"/>
            <a:ext cx="308700" cy="2740800"/>
          </a:xfrm>
          <a:prstGeom prst="rect">
            <a:avLst/>
          </a:prstGeom>
          <a:solidFill>
            <a:srgbClr val="FFD9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5"/>
          <p:cNvSpPr/>
          <p:nvPr/>
        </p:nvSpPr>
        <p:spPr>
          <a:xfrm>
            <a:off x="1206500" y="1192475"/>
            <a:ext cx="581700" cy="2740800"/>
          </a:xfrm>
          <a:prstGeom prst="rect">
            <a:avLst/>
          </a:prstGeom>
          <a:solidFill>
            <a:srgbClr val="FFD9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5"/>
          <p:cNvSpPr txBox="1"/>
          <p:nvPr/>
        </p:nvSpPr>
        <p:spPr>
          <a:xfrm>
            <a:off x="6467142" y="4267654"/>
            <a:ext cx="7836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Oswald"/>
                <a:ea typeface="Oswald"/>
                <a:cs typeface="Oswald"/>
                <a:sym typeface="Oswald"/>
              </a:rPr>
              <a:t>SCIENCE ROOMS</a:t>
            </a:r>
            <a:endParaRPr b="1" sz="1200"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99" name="Google Shape;99;p15"/>
          <p:cNvPicPr preferRelativeResize="0"/>
          <p:nvPr/>
        </p:nvPicPr>
        <p:blipFill rotWithShape="1">
          <a:blip r:embed="rId3">
            <a:alphaModFix/>
          </a:blip>
          <a:srcRect b="16682" l="7880" r="7380" t="14664"/>
          <a:stretch/>
        </p:blipFill>
        <p:spPr>
          <a:xfrm>
            <a:off x="3201857" y="3483604"/>
            <a:ext cx="389450" cy="39448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5"/>
          <p:cNvPicPr preferRelativeResize="0"/>
          <p:nvPr/>
        </p:nvPicPr>
        <p:blipFill rotWithShape="1">
          <a:blip r:embed="rId3">
            <a:alphaModFix/>
          </a:blip>
          <a:srcRect b="16682" l="7880" r="7380" t="14664"/>
          <a:stretch/>
        </p:blipFill>
        <p:spPr>
          <a:xfrm>
            <a:off x="1290244" y="1704729"/>
            <a:ext cx="389446" cy="3944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5"/>
          <p:cNvPicPr preferRelativeResize="0"/>
          <p:nvPr/>
        </p:nvPicPr>
        <p:blipFill rotWithShape="1">
          <a:blip r:embed="rId3">
            <a:alphaModFix/>
          </a:blip>
          <a:srcRect b="16682" l="7880" r="7380" t="14664"/>
          <a:stretch/>
        </p:blipFill>
        <p:spPr>
          <a:xfrm>
            <a:off x="7922734" y="3463488"/>
            <a:ext cx="389450" cy="39450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5"/>
          <p:cNvPicPr preferRelativeResize="0"/>
          <p:nvPr/>
        </p:nvPicPr>
        <p:blipFill rotWithShape="1">
          <a:blip r:embed="rId3">
            <a:alphaModFix/>
          </a:blip>
          <a:srcRect b="16682" l="7880" r="7380" t="14664"/>
          <a:stretch/>
        </p:blipFill>
        <p:spPr>
          <a:xfrm>
            <a:off x="6207598" y="1714776"/>
            <a:ext cx="308699" cy="3127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35414" y="4314019"/>
            <a:ext cx="522300" cy="4326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29264" y="1239581"/>
            <a:ext cx="522300" cy="4326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56289" y="1231898"/>
            <a:ext cx="522300" cy="4326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46244" y="4309927"/>
            <a:ext cx="522300" cy="432696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5"/>
          <p:cNvSpPr txBox="1"/>
          <p:nvPr/>
        </p:nvSpPr>
        <p:spPr>
          <a:xfrm>
            <a:off x="6991179" y="2301725"/>
            <a:ext cx="12162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COURTYARD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08" name="Google Shape;108;p15"/>
          <p:cNvSpPr txBox="1"/>
          <p:nvPr/>
        </p:nvSpPr>
        <p:spPr>
          <a:xfrm>
            <a:off x="3634992" y="285829"/>
            <a:ext cx="7836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Oswald"/>
                <a:ea typeface="Oswald"/>
                <a:cs typeface="Oswald"/>
                <a:sym typeface="Oswald"/>
              </a:rPr>
              <a:t>FRONT ENTRANCE</a:t>
            </a:r>
            <a:endParaRPr b="1" sz="10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09" name="Google Shape;109;p15"/>
          <p:cNvSpPr txBox="1"/>
          <p:nvPr/>
        </p:nvSpPr>
        <p:spPr>
          <a:xfrm>
            <a:off x="3634992" y="4371704"/>
            <a:ext cx="7836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Oswald"/>
                <a:ea typeface="Oswald"/>
                <a:cs typeface="Oswald"/>
                <a:sym typeface="Oswald"/>
              </a:rPr>
              <a:t>REAR</a:t>
            </a:r>
            <a:r>
              <a:rPr b="1" lang="en" sz="1000">
                <a:latin typeface="Oswald"/>
                <a:ea typeface="Oswald"/>
                <a:cs typeface="Oswald"/>
                <a:sym typeface="Oswald"/>
              </a:rPr>
              <a:t> ENTRANCE</a:t>
            </a:r>
            <a:endParaRPr b="1" sz="10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10" name="Google Shape;110;p15"/>
          <p:cNvSpPr txBox="1"/>
          <p:nvPr/>
        </p:nvSpPr>
        <p:spPr>
          <a:xfrm>
            <a:off x="-9472" y="-47362"/>
            <a:ext cx="20457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Example School Map</a:t>
            </a:r>
            <a:endParaRPr b="1"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111" name="Google Shape;111;p15"/>
          <p:cNvSpPr txBox="1"/>
          <p:nvPr/>
        </p:nvSpPr>
        <p:spPr>
          <a:xfrm>
            <a:off x="1106302" y="2718879"/>
            <a:ext cx="7836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latin typeface="Oswald"/>
                <a:ea typeface="Oswald"/>
                <a:cs typeface="Oswald"/>
                <a:sym typeface="Oswald"/>
              </a:rPr>
              <a:t>LANGUAGE ARTS </a:t>
            </a:r>
            <a:r>
              <a:rPr b="1" lang="en" sz="1100">
                <a:latin typeface="Oswald"/>
                <a:ea typeface="Oswald"/>
                <a:cs typeface="Oswald"/>
                <a:sym typeface="Oswald"/>
              </a:rPr>
              <a:t>ROOMS</a:t>
            </a:r>
            <a:endParaRPr b="1" sz="11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12" name="Google Shape;112;p15"/>
          <p:cNvSpPr txBox="1"/>
          <p:nvPr/>
        </p:nvSpPr>
        <p:spPr>
          <a:xfrm>
            <a:off x="702074" y="4271250"/>
            <a:ext cx="1334100" cy="5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Oswald"/>
                <a:ea typeface="Oswald"/>
                <a:cs typeface="Oswald"/>
                <a:sym typeface="Oswald"/>
              </a:rPr>
              <a:t>SOCIAL SCIENCES</a:t>
            </a:r>
            <a:r>
              <a:rPr b="1" lang="en" sz="1200">
                <a:latin typeface="Oswald"/>
                <a:ea typeface="Oswald"/>
                <a:cs typeface="Oswald"/>
                <a:sym typeface="Oswald"/>
              </a:rPr>
              <a:t> ROOMS</a:t>
            </a:r>
            <a:endParaRPr b="1" sz="1200"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7" name="Google Shape;117;p16"/>
          <p:cNvCxnSpPr/>
          <p:nvPr/>
        </p:nvCxnSpPr>
        <p:spPr>
          <a:xfrm>
            <a:off x="2544500" y="252475"/>
            <a:ext cx="4869600" cy="32715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8" name="Google Shape;118;p16"/>
          <p:cNvCxnSpPr/>
          <p:nvPr/>
        </p:nvCxnSpPr>
        <p:spPr>
          <a:xfrm flipH="1">
            <a:off x="2856625" y="1179075"/>
            <a:ext cx="1049400" cy="1494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9" name="Google Shape;119;p16"/>
          <p:cNvCxnSpPr/>
          <p:nvPr/>
        </p:nvCxnSpPr>
        <p:spPr>
          <a:xfrm>
            <a:off x="2856525" y="2691875"/>
            <a:ext cx="2240700" cy="15318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0" name="Google Shape;120;p16"/>
          <p:cNvCxnSpPr/>
          <p:nvPr/>
        </p:nvCxnSpPr>
        <p:spPr>
          <a:xfrm flipH="1" rot="10800000">
            <a:off x="5097350" y="2663575"/>
            <a:ext cx="1049400" cy="1560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1" name="Google Shape;121;p16"/>
          <p:cNvCxnSpPr/>
          <p:nvPr/>
        </p:nvCxnSpPr>
        <p:spPr>
          <a:xfrm flipH="1">
            <a:off x="2856625" y="188475"/>
            <a:ext cx="1049400" cy="1494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2" name="Google Shape;122;p16"/>
          <p:cNvCxnSpPr/>
          <p:nvPr/>
        </p:nvCxnSpPr>
        <p:spPr>
          <a:xfrm>
            <a:off x="2856525" y="1691820"/>
            <a:ext cx="2240700" cy="15318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3" name="Google Shape;123;p16"/>
          <p:cNvCxnSpPr/>
          <p:nvPr/>
        </p:nvCxnSpPr>
        <p:spPr>
          <a:xfrm flipH="1" rot="10800000">
            <a:off x="5097350" y="1672975"/>
            <a:ext cx="1049400" cy="1560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4" name="Google Shape;124;p16"/>
          <p:cNvCxnSpPr/>
          <p:nvPr/>
        </p:nvCxnSpPr>
        <p:spPr>
          <a:xfrm>
            <a:off x="3906015" y="195750"/>
            <a:ext cx="9600" cy="9834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5" name="Google Shape;125;p16"/>
          <p:cNvCxnSpPr/>
          <p:nvPr/>
        </p:nvCxnSpPr>
        <p:spPr>
          <a:xfrm>
            <a:off x="6137295" y="1680140"/>
            <a:ext cx="9600" cy="9834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6" name="Google Shape;126;p16"/>
          <p:cNvCxnSpPr/>
          <p:nvPr/>
        </p:nvCxnSpPr>
        <p:spPr>
          <a:xfrm flipH="1">
            <a:off x="1239670" y="252485"/>
            <a:ext cx="1314300" cy="1853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127" name="Google Shape;127;p16"/>
          <p:cNvCxnSpPr/>
          <p:nvPr/>
        </p:nvCxnSpPr>
        <p:spPr>
          <a:xfrm>
            <a:off x="1239645" y="2081275"/>
            <a:ext cx="4111800" cy="2755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128" name="Google Shape;128;p16"/>
          <p:cNvCxnSpPr/>
          <p:nvPr/>
        </p:nvCxnSpPr>
        <p:spPr>
          <a:xfrm>
            <a:off x="5342060" y="4839040"/>
            <a:ext cx="2070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129" name="Google Shape;129;p16"/>
          <p:cNvCxnSpPr/>
          <p:nvPr/>
        </p:nvCxnSpPr>
        <p:spPr>
          <a:xfrm>
            <a:off x="7403225" y="3524800"/>
            <a:ext cx="0" cy="1323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130" name="Google Shape;130;p16"/>
          <p:cNvSpPr txBox="1"/>
          <p:nvPr/>
        </p:nvSpPr>
        <p:spPr>
          <a:xfrm>
            <a:off x="76200" y="76200"/>
            <a:ext cx="1938300" cy="10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Example School Circuit Map</a:t>
            </a:r>
            <a:endParaRPr b="1">
              <a:latin typeface="Maven Pro"/>
              <a:ea typeface="Maven Pro"/>
              <a:cs typeface="Maven Pro"/>
              <a:sym typeface="Maven Pr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7"/>
          <p:cNvSpPr txBox="1"/>
          <p:nvPr/>
        </p:nvSpPr>
        <p:spPr>
          <a:xfrm>
            <a:off x="76200" y="76200"/>
            <a:ext cx="1938300" cy="10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Example School Circuit Map - Conceptual</a:t>
            </a:r>
            <a:endParaRPr b="1">
              <a:latin typeface="Maven Pro"/>
              <a:ea typeface="Maven Pro"/>
              <a:cs typeface="Maven Pro"/>
              <a:sym typeface="Maven Pro"/>
            </a:endParaRPr>
          </a:p>
        </p:txBody>
      </p:sp>
      <p:cxnSp>
        <p:nvCxnSpPr>
          <p:cNvPr id="136" name="Google Shape;136;p17"/>
          <p:cNvCxnSpPr>
            <a:stCxn id="137" idx="1"/>
          </p:cNvCxnSpPr>
          <p:nvPr/>
        </p:nvCxnSpPr>
        <p:spPr>
          <a:xfrm>
            <a:off x="4526472" y="737019"/>
            <a:ext cx="2400" cy="3981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38" name="Google Shape;138;p17"/>
          <p:cNvCxnSpPr/>
          <p:nvPr/>
        </p:nvCxnSpPr>
        <p:spPr>
          <a:xfrm>
            <a:off x="3538325" y="1159100"/>
            <a:ext cx="0" cy="2796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39" name="Google Shape;139;p17"/>
          <p:cNvCxnSpPr/>
          <p:nvPr/>
        </p:nvCxnSpPr>
        <p:spPr>
          <a:xfrm>
            <a:off x="5519525" y="1159100"/>
            <a:ext cx="0" cy="2796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0" name="Google Shape;140;p17"/>
          <p:cNvCxnSpPr/>
          <p:nvPr/>
        </p:nvCxnSpPr>
        <p:spPr>
          <a:xfrm>
            <a:off x="3545600" y="1162955"/>
            <a:ext cx="19857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1" name="Google Shape;141;p17"/>
          <p:cNvCxnSpPr/>
          <p:nvPr/>
        </p:nvCxnSpPr>
        <p:spPr>
          <a:xfrm>
            <a:off x="3536145" y="3953430"/>
            <a:ext cx="19857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42" name="Google Shape;142;p17"/>
          <p:cNvSpPr txBox="1"/>
          <p:nvPr/>
        </p:nvSpPr>
        <p:spPr>
          <a:xfrm rot="5399017">
            <a:off x="4145157" y="2299505"/>
            <a:ext cx="1049400" cy="34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9900"/>
                </a:solidFill>
                <a:latin typeface="Maven Pro"/>
                <a:ea typeface="Maven Pro"/>
                <a:cs typeface="Maven Pro"/>
                <a:sym typeface="Maven Pro"/>
              </a:rPr>
              <a:t>Branch 1</a:t>
            </a:r>
            <a:endParaRPr b="1">
              <a:solidFill>
                <a:srgbClr val="FF9900"/>
              </a:solidFill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143" name="Google Shape;143;p17"/>
          <p:cNvSpPr txBox="1"/>
          <p:nvPr/>
        </p:nvSpPr>
        <p:spPr>
          <a:xfrm rot="5399017">
            <a:off x="5135757" y="2299505"/>
            <a:ext cx="1049400" cy="34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9900"/>
                </a:solidFill>
                <a:latin typeface="Maven Pro"/>
                <a:ea typeface="Maven Pro"/>
                <a:cs typeface="Maven Pro"/>
                <a:sym typeface="Maven Pro"/>
              </a:rPr>
              <a:t>Branch 2</a:t>
            </a:r>
            <a:endParaRPr b="1">
              <a:solidFill>
                <a:srgbClr val="FF9900"/>
              </a:solidFill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144" name="Google Shape;144;p17"/>
          <p:cNvSpPr txBox="1"/>
          <p:nvPr/>
        </p:nvSpPr>
        <p:spPr>
          <a:xfrm rot="5399017">
            <a:off x="3154557" y="2299505"/>
            <a:ext cx="1049400" cy="34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9900"/>
                </a:solidFill>
                <a:latin typeface="Maven Pro"/>
                <a:ea typeface="Maven Pro"/>
                <a:cs typeface="Maven Pro"/>
                <a:sym typeface="Maven Pro"/>
              </a:rPr>
              <a:t>Branch 3</a:t>
            </a:r>
            <a:endParaRPr b="1">
              <a:solidFill>
                <a:srgbClr val="FF9900"/>
              </a:solidFill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145" name="Google Shape;145;p17"/>
          <p:cNvSpPr txBox="1"/>
          <p:nvPr/>
        </p:nvSpPr>
        <p:spPr>
          <a:xfrm>
            <a:off x="4570800" y="349355"/>
            <a:ext cx="992700" cy="3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Maven Pro"/>
                <a:ea typeface="Maven Pro"/>
                <a:cs typeface="Maven Pro"/>
                <a:sym typeface="Maven Pro"/>
              </a:rPr>
              <a:t>12V battery source</a:t>
            </a:r>
            <a:endParaRPr b="1" sz="1000">
              <a:latin typeface="Maven Pro"/>
              <a:ea typeface="Maven Pro"/>
              <a:cs typeface="Maven Pro"/>
              <a:sym typeface="Maven Pro"/>
            </a:endParaRPr>
          </a:p>
        </p:txBody>
      </p:sp>
      <p:pic>
        <p:nvPicPr>
          <p:cNvPr id="137" name="Google Shape;13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5400000">
            <a:off x="4337866" y="427894"/>
            <a:ext cx="377213" cy="24103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6" name="Google Shape;146;p17"/>
          <p:cNvCxnSpPr/>
          <p:nvPr/>
        </p:nvCxnSpPr>
        <p:spPr>
          <a:xfrm>
            <a:off x="2557120" y="217475"/>
            <a:ext cx="0" cy="4500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7" name="Google Shape;147;p17"/>
          <p:cNvCxnSpPr/>
          <p:nvPr/>
        </p:nvCxnSpPr>
        <p:spPr>
          <a:xfrm>
            <a:off x="2545545" y="4715430"/>
            <a:ext cx="19857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8" name="Google Shape;148;p17"/>
          <p:cNvCxnSpPr/>
          <p:nvPr/>
        </p:nvCxnSpPr>
        <p:spPr>
          <a:xfrm>
            <a:off x="2545545" y="216005"/>
            <a:ext cx="19857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9" name="Google Shape;149;p17"/>
          <p:cNvCxnSpPr>
            <a:endCxn id="137" idx="3"/>
          </p:cNvCxnSpPr>
          <p:nvPr/>
        </p:nvCxnSpPr>
        <p:spPr>
          <a:xfrm flipH="1">
            <a:off x="4526472" y="217606"/>
            <a:ext cx="2400" cy="142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4" name="Google Shape;154;p18"/>
          <p:cNvCxnSpPr/>
          <p:nvPr/>
        </p:nvCxnSpPr>
        <p:spPr>
          <a:xfrm>
            <a:off x="2544500" y="252475"/>
            <a:ext cx="4869600" cy="32715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5" name="Google Shape;155;p18"/>
          <p:cNvCxnSpPr/>
          <p:nvPr/>
        </p:nvCxnSpPr>
        <p:spPr>
          <a:xfrm flipH="1">
            <a:off x="2856625" y="1179075"/>
            <a:ext cx="1049400" cy="1494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6" name="Google Shape;156;p18"/>
          <p:cNvCxnSpPr/>
          <p:nvPr/>
        </p:nvCxnSpPr>
        <p:spPr>
          <a:xfrm>
            <a:off x="2856525" y="2691875"/>
            <a:ext cx="2240700" cy="15318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7" name="Google Shape;157;p18"/>
          <p:cNvCxnSpPr/>
          <p:nvPr/>
        </p:nvCxnSpPr>
        <p:spPr>
          <a:xfrm flipH="1" rot="10800000">
            <a:off x="5097350" y="2663575"/>
            <a:ext cx="1049400" cy="1560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8" name="Google Shape;158;p18"/>
          <p:cNvCxnSpPr/>
          <p:nvPr/>
        </p:nvCxnSpPr>
        <p:spPr>
          <a:xfrm flipH="1">
            <a:off x="2856625" y="188475"/>
            <a:ext cx="1049400" cy="1494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9" name="Google Shape;159;p18"/>
          <p:cNvCxnSpPr/>
          <p:nvPr/>
        </p:nvCxnSpPr>
        <p:spPr>
          <a:xfrm>
            <a:off x="2856525" y="1691820"/>
            <a:ext cx="2240700" cy="15318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0" name="Google Shape;160;p18"/>
          <p:cNvCxnSpPr/>
          <p:nvPr/>
        </p:nvCxnSpPr>
        <p:spPr>
          <a:xfrm flipH="1" rot="10800000">
            <a:off x="5097350" y="1672975"/>
            <a:ext cx="1049400" cy="1560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1" name="Google Shape;161;p18"/>
          <p:cNvCxnSpPr/>
          <p:nvPr/>
        </p:nvCxnSpPr>
        <p:spPr>
          <a:xfrm>
            <a:off x="3906015" y="195750"/>
            <a:ext cx="9600" cy="9834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2" name="Google Shape;162;p18"/>
          <p:cNvCxnSpPr/>
          <p:nvPr/>
        </p:nvCxnSpPr>
        <p:spPr>
          <a:xfrm>
            <a:off x="6137295" y="1680140"/>
            <a:ext cx="9600" cy="9834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3" name="Google Shape;163;p18"/>
          <p:cNvCxnSpPr/>
          <p:nvPr/>
        </p:nvCxnSpPr>
        <p:spPr>
          <a:xfrm flipH="1">
            <a:off x="1239670" y="252485"/>
            <a:ext cx="1314300" cy="1853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164" name="Google Shape;164;p18"/>
          <p:cNvCxnSpPr/>
          <p:nvPr/>
        </p:nvCxnSpPr>
        <p:spPr>
          <a:xfrm>
            <a:off x="1239645" y="2081275"/>
            <a:ext cx="4111800" cy="2755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165" name="Google Shape;165;p18"/>
          <p:cNvCxnSpPr/>
          <p:nvPr/>
        </p:nvCxnSpPr>
        <p:spPr>
          <a:xfrm>
            <a:off x="5342060" y="4839040"/>
            <a:ext cx="2070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166" name="Google Shape;166;p18"/>
          <p:cNvCxnSpPr/>
          <p:nvPr/>
        </p:nvCxnSpPr>
        <p:spPr>
          <a:xfrm>
            <a:off x="7403225" y="3524800"/>
            <a:ext cx="0" cy="1323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167" name="Google Shape;167;p18"/>
          <p:cNvSpPr txBox="1"/>
          <p:nvPr/>
        </p:nvSpPr>
        <p:spPr>
          <a:xfrm>
            <a:off x="76200" y="76200"/>
            <a:ext cx="1938300" cy="10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Example School Circuit: </a:t>
            </a:r>
            <a:endParaRPr b="1">
              <a:latin typeface="Maven Pro"/>
              <a:ea typeface="Maven Pro"/>
              <a:cs typeface="Maven Pro"/>
              <a:sym typeface="Maven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>
                <a:latin typeface="Maven Pro"/>
                <a:ea typeface="Maven Pro"/>
                <a:cs typeface="Maven Pro"/>
                <a:sym typeface="Maven Pro"/>
              </a:rPr>
              <a:t>Resistance Calculations I</a:t>
            </a:r>
            <a:endParaRPr b="1" i="1"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168" name="Google Shape;168;p18"/>
          <p:cNvSpPr txBox="1"/>
          <p:nvPr/>
        </p:nvSpPr>
        <p:spPr>
          <a:xfrm>
            <a:off x="2478325" y="17790"/>
            <a:ext cx="992700" cy="3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Maven Pro"/>
                <a:ea typeface="Maven Pro"/>
                <a:cs typeface="Maven Pro"/>
                <a:sym typeface="Maven Pro"/>
              </a:rPr>
              <a:t>12V battery source</a:t>
            </a:r>
            <a:endParaRPr b="1" sz="1000">
              <a:latin typeface="Maven Pro"/>
              <a:ea typeface="Maven Pro"/>
              <a:cs typeface="Maven Pro"/>
              <a:sym typeface="Maven Pro"/>
            </a:endParaRPr>
          </a:p>
        </p:txBody>
      </p:sp>
      <p:pic>
        <p:nvPicPr>
          <p:cNvPr id="169" name="Google Shape;16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51776" y="427894"/>
            <a:ext cx="377213" cy="241037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Google Shape;170;p18"/>
          <p:cNvSpPr txBox="1"/>
          <p:nvPr/>
        </p:nvSpPr>
        <p:spPr>
          <a:xfrm>
            <a:off x="7159650" y="2911574"/>
            <a:ext cx="1049400" cy="3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Maven Pro"/>
                <a:ea typeface="Maven Pro"/>
                <a:cs typeface="Maven Pro"/>
                <a:sym typeface="Maven Pro"/>
              </a:rPr>
              <a:t>Return to battery / close circuit</a:t>
            </a:r>
            <a:endParaRPr b="1" sz="1000"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171" name="Google Shape;171;p18"/>
          <p:cNvSpPr/>
          <p:nvPr/>
        </p:nvSpPr>
        <p:spPr>
          <a:xfrm>
            <a:off x="3186325" y="548400"/>
            <a:ext cx="3677975" cy="2392100"/>
          </a:xfrm>
          <a:custGeom>
            <a:rect b="b" l="l" r="r" t="t"/>
            <a:pathLst>
              <a:path extrusionOk="0" h="95684" w="147119">
                <a:moveTo>
                  <a:pt x="0" y="0"/>
                </a:moveTo>
                <a:cubicBezTo>
                  <a:pt x="24520" y="15947"/>
                  <a:pt x="122599" y="79737"/>
                  <a:pt x="147119" y="95684"/>
                </a:cubicBezTo>
              </a:path>
            </a:pathLst>
          </a:custGeom>
          <a:noFill/>
          <a:ln cap="flat" cmpd="sng" w="28575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72" name="Google Shape;172;p18"/>
          <p:cNvSpPr txBox="1"/>
          <p:nvPr/>
        </p:nvSpPr>
        <p:spPr>
          <a:xfrm rot="1983245">
            <a:off x="3916500" y="1004162"/>
            <a:ext cx="1049446" cy="34973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9900"/>
                </a:solidFill>
                <a:latin typeface="Maven Pro"/>
                <a:ea typeface="Maven Pro"/>
                <a:cs typeface="Maven Pro"/>
                <a:sym typeface="Maven Pro"/>
              </a:rPr>
              <a:t>Branch 1</a:t>
            </a:r>
            <a:endParaRPr b="1">
              <a:solidFill>
                <a:srgbClr val="FF9900"/>
              </a:solidFill>
              <a:latin typeface="Maven Pro"/>
              <a:ea typeface="Maven Pro"/>
              <a:cs typeface="Maven Pro"/>
              <a:sym typeface="Maven Pr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7" name="Google Shape;177;p19"/>
          <p:cNvCxnSpPr/>
          <p:nvPr/>
        </p:nvCxnSpPr>
        <p:spPr>
          <a:xfrm>
            <a:off x="2544500" y="252475"/>
            <a:ext cx="4869600" cy="32715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8" name="Google Shape;178;p19"/>
          <p:cNvCxnSpPr/>
          <p:nvPr/>
        </p:nvCxnSpPr>
        <p:spPr>
          <a:xfrm flipH="1">
            <a:off x="2856625" y="1179075"/>
            <a:ext cx="1049400" cy="1494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9" name="Google Shape;179;p19"/>
          <p:cNvCxnSpPr/>
          <p:nvPr/>
        </p:nvCxnSpPr>
        <p:spPr>
          <a:xfrm>
            <a:off x="2856525" y="2691875"/>
            <a:ext cx="2240700" cy="15318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0" name="Google Shape;180;p19"/>
          <p:cNvCxnSpPr/>
          <p:nvPr/>
        </p:nvCxnSpPr>
        <p:spPr>
          <a:xfrm flipH="1" rot="10800000">
            <a:off x="5097350" y="2663575"/>
            <a:ext cx="1049400" cy="1560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1" name="Google Shape;181;p19"/>
          <p:cNvCxnSpPr/>
          <p:nvPr/>
        </p:nvCxnSpPr>
        <p:spPr>
          <a:xfrm flipH="1">
            <a:off x="2856625" y="188475"/>
            <a:ext cx="1049400" cy="1494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2" name="Google Shape;182;p19"/>
          <p:cNvCxnSpPr/>
          <p:nvPr/>
        </p:nvCxnSpPr>
        <p:spPr>
          <a:xfrm>
            <a:off x="2856525" y="1691820"/>
            <a:ext cx="2240700" cy="15318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3" name="Google Shape;183;p19"/>
          <p:cNvCxnSpPr/>
          <p:nvPr/>
        </p:nvCxnSpPr>
        <p:spPr>
          <a:xfrm flipH="1" rot="10800000">
            <a:off x="5097350" y="1672975"/>
            <a:ext cx="1049400" cy="1560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4" name="Google Shape;184;p19"/>
          <p:cNvCxnSpPr/>
          <p:nvPr/>
        </p:nvCxnSpPr>
        <p:spPr>
          <a:xfrm>
            <a:off x="3906015" y="195750"/>
            <a:ext cx="9600" cy="9834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5" name="Google Shape;185;p19"/>
          <p:cNvCxnSpPr/>
          <p:nvPr/>
        </p:nvCxnSpPr>
        <p:spPr>
          <a:xfrm>
            <a:off x="6137295" y="1680140"/>
            <a:ext cx="9600" cy="9834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6" name="Google Shape;186;p19"/>
          <p:cNvCxnSpPr/>
          <p:nvPr/>
        </p:nvCxnSpPr>
        <p:spPr>
          <a:xfrm flipH="1">
            <a:off x="1239670" y="252485"/>
            <a:ext cx="1314300" cy="1853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187" name="Google Shape;187;p19"/>
          <p:cNvCxnSpPr/>
          <p:nvPr/>
        </p:nvCxnSpPr>
        <p:spPr>
          <a:xfrm>
            <a:off x="1239645" y="2081275"/>
            <a:ext cx="4111800" cy="2755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188" name="Google Shape;188;p19"/>
          <p:cNvCxnSpPr/>
          <p:nvPr/>
        </p:nvCxnSpPr>
        <p:spPr>
          <a:xfrm>
            <a:off x="5342060" y="4839040"/>
            <a:ext cx="2070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189" name="Google Shape;189;p19"/>
          <p:cNvCxnSpPr/>
          <p:nvPr/>
        </p:nvCxnSpPr>
        <p:spPr>
          <a:xfrm>
            <a:off x="7403225" y="3524800"/>
            <a:ext cx="0" cy="1323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190" name="Google Shape;190;p19"/>
          <p:cNvSpPr txBox="1"/>
          <p:nvPr/>
        </p:nvSpPr>
        <p:spPr>
          <a:xfrm>
            <a:off x="76200" y="76200"/>
            <a:ext cx="1938300" cy="10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Example School Circuit: </a:t>
            </a:r>
            <a:endParaRPr b="1">
              <a:latin typeface="Maven Pro"/>
              <a:ea typeface="Maven Pro"/>
              <a:cs typeface="Maven Pro"/>
              <a:sym typeface="Maven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>
                <a:latin typeface="Maven Pro"/>
                <a:ea typeface="Maven Pro"/>
                <a:cs typeface="Maven Pro"/>
                <a:sym typeface="Maven Pro"/>
              </a:rPr>
              <a:t>Resistance Calculations II</a:t>
            </a:r>
            <a:endParaRPr b="1" i="1"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191" name="Google Shape;191;p19"/>
          <p:cNvSpPr txBox="1"/>
          <p:nvPr/>
        </p:nvSpPr>
        <p:spPr>
          <a:xfrm>
            <a:off x="2478325" y="17790"/>
            <a:ext cx="992700" cy="3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Maven Pro"/>
                <a:ea typeface="Maven Pro"/>
                <a:cs typeface="Maven Pro"/>
                <a:sym typeface="Maven Pro"/>
              </a:rPr>
              <a:t>12V battery source</a:t>
            </a:r>
            <a:endParaRPr b="1" sz="1000">
              <a:latin typeface="Maven Pro"/>
              <a:ea typeface="Maven Pro"/>
              <a:cs typeface="Maven Pro"/>
              <a:sym typeface="Maven Pro"/>
            </a:endParaRPr>
          </a:p>
        </p:txBody>
      </p:sp>
      <p:pic>
        <p:nvPicPr>
          <p:cNvPr id="192" name="Google Shape;19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51776" y="427894"/>
            <a:ext cx="377213" cy="241037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p19"/>
          <p:cNvSpPr txBox="1"/>
          <p:nvPr/>
        </p:nvSpPr>
        <p:spPr>
          <a:xfrm>
            <a:off x="7159650" y="2911574"/>
            <a:ext cx="1049400" cy="3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Maven Pro"/>
                <a:ea typeface="Maven Pro"/>
                <a:cs typeface="Maven Pro"/>
                <a:sym typeface="Maven Pro"/>
              </a:rPr>
              <a:t>Return to battery / close circuit</a:t>
            </a:r>
            <a:endParaRPr b="1" sz="1000"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194" name="Google Shape;194;p19"/>
          <p:cNvSpPr/>
          <p:nvPr/>
        </p:nvSpPr>
        <p:spPr>
          <a:xfrm>
            <a:off x="3064914" y="728025"/>
            <a:ext cx="3704825" cy="3245325"/>
          </a:xfrm>
          <a:custGeom>
            <a:rect b="b" l="l" r="r" t="t"/>
            <a:pathLst>
              <a:path extrusionOk="0" h="129813" w="148193">
                <a:moveTo>
                  <a:pt x="1452" y="0"/>
                </a:moveTo>
                <a:cubicBezTo>
                  <a:pt x="6180" y="3404"/>
                  <a:pt x="29880" y="7879"/>
                  <a:pt x="29817" y="20423"/>
                </a:cubicBezTo>
                <a:cubicBezTo>
                  <a:pt x="29754" y="32967"/>
                  <a:pt x="-6490" y="57046"/>
                  <a:pt x="1074" y="75262"/>
                </a:cubicBezTo>
                <a:cubicBezTo>
                  <a:pt x="8638" y="93479"/>
                  <a:pt x="54589" y="128272"/>
                  <a:pt x="75201" y="129722"/>
                </a:cubicBezTo>
                <a:cubicBezTo>
                  <a:pt x="95813" y="131172"/>
                  <a:pt x="112580" y="90515"/>
                  <a:pt x="124745" y="83960"/>
                </a:cubicBezTo>
                <a:cubicBezTo>
                  <a:pt x="136910" y="77405"/>
                  <a:pt x="144285" y="89318"/>
                  <a:pt x="148193" y="90390"/>
                </a:cubicBezTo>
              </a:path>
            </a:pathLst>
          </a:custGeom>
          <a:noFill/>
          <a:ln cap="flat" cmpd="sng" w="38100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95" name="Google Shape;195;p19"/>
          <p:cNvSpPr txBox="1"/>
          <p:nvPr/>
        </p:nvSpPr>
        <p:spPr>
          <a:xfrm rot="1983245">
            <a:off x="4145100" y="3518762"/>
            <a:ext cx="1049446" cy="34973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9900"/>
                </a:solidFill>
                <a:latin typeface="Maven Pro"/>
                <a:ea typeface="Maven Pro"/>
                <a:cs typeface="Maven Pro"/>
                <a:sym typeface="Maven Pro"/>
              </a:rPr>
              <a:t>Branch 2</a:t>
            </a:r>
            <a:endParaRPr b="1">
              <a:solidFill>
                <a:srgbClr val="FF9900"/>
              </a:solidFill>
              <a:latin typeface="Maven Pro"/>
              <a:ea typeface="Maven Pro"/>
              <a:cs typeface="Maven Pro"/>
              <a:sym typeface="Maven Pr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0" name="Google Shape;200;p20"/>
          <p:cNvCxnSpPr/>
          <p:nvPr/>
        </p:nvCxnSpPr>
        <p:spPr>
          <a:xfrm>
            <a:off x="2544500" y="252475"/>
            <a:ext cx="4869600" cy="32715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01" name="Google Shape;201;p20"/>
          <p:cNvCxnSpPr/>
          <p:nvPr/>
        </p:nvCxnSpPr>
        <p:spPr>
          <a:xfrm flipH="1">
            <a:off x="2856625" y="1179075"/>
            <a:ext cx="1049400" cy="1494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02" name="Google Shape;202;p20"/>
          <p:cNvCxnSpPr/>
          <p:nvPr/>
        </p:nvCxnSpPr>
        <p:spPr>
          <a:xfrm>
            <a:off x="2856525" y="2691875"/>
            <a:ext cx="2240700" cy="15318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03" name="Google Shape;203;p20"/>
          <p:cNvCxnSpPr/>
          <p:nvPr/>
        </p:nvCxnSpPr>
        <p:spPr>
          <a:xfrm flipH="1" rot="10800000">
            <a:off x="5097350" y="2663575"/>
            <a:ext cx="1049400" cy="1560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04" name="Google Shape;204;p20"/>
          <p:cNvCxnSpPr/>
          <p:nvPr/>
        </p:nvCxnSpPr>
        <p:spPr>
          <a:xfrm flipH="1">
            <a:off x="2856625" y="188475"/>
            <a:ext cx="1049400" cy="1494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05" name="Google Shape;205;p20"/>
          <p:cNvCxnSpPr/>
          <p:nvPr/>
        </p:nvCxnSpPr>
        <p:spPr>
          <a:xfrm>
            <a:off x="2856525" y="1691820"/>
            <a:ext cx="2240700" cy="15318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06" name="Google Shape;206;p20"/>
          <p:cNvCxnSpPr/>
          <p:nvPr/>
        </p:nvCxnSpPr>
        <p:spPr>
          <a:xfrm flipH="1" rot="10800000">
            <a:off x="5097350" y="1672975"/>
            <a:ext cx="1049400" cy="15600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07" name="Google Shape;207;p20"/>
          <p:cNvCxnSpPr/>
          <p:nvPr/>
        </p:nvCxnSpPr>
        <p:spPr>
          <a:xfrm>
            <a:off x="3906015" y="195750"/>
            <a:ext cx="9600" cy="9834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08" name="Google Shape;208;p20"/>
          <p:cNvCxnSpPr/>
          <p:nvPr/>
        </p:nvCxnSpPr>
        <p:spPr>
          <a:xfrm>
            <a:off x="6137295" y="1680140"/>
            <a:ext cx="9600" cy="9834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09" name="Google Shape;209;p20"/>
          <p:cNvCxnSpPr/>
          <p:nvPr/>
        </p:nvCxnSpPr>
        <p:spPr>
          <a:xfrm flipH="1">
            <a:off x="1239670" y="252485"/>
            <a:ext cx="1314300" cy="1853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210" name="Google Shape;210;p20"/>
          <p:cNvCxnSpPr/>
          <p:nvPr/>
        </p:nvCxnSpPr>
        <p:spPr>
          <a:xfrm>
            <a:off x="1239645" y="2081275"/>
            <a:ext cx="4111800" cy="2755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211" name="Google Shape;211;p20"/>
          <p:cNvCxnSpPr/>
          <p:nvPr/>
        </p:nvCxnSpPr>
        <p:spPr>
          <a:xfrm>
            <a:off x="5342060" y="4839040"/>
            <a:ext cx="2070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212" name="Google Shape;212;p20"/>
          <p:cNvCxnSpPr/>
          <p:nvPr/>
        </p:nvCxnSpPr>
        <p:spPr>
          <a:xfrm>
            <a:off x="7403225" y="3524800"/>
            <a:ext cx="0" cy="1323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213" name="Google Shape;213;p20"/>
          <p:cNvSpPr txBox="1"/>
          <p:nvPr/>
        </p:nvSpPr>
        <p:spPr>
          <a:xfrm>
            <a:off x="76200" y="76200"/>
            <a:ext cx="1938300" cy="10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Example School Circuit: </a:t>
            </a:r>
            <a:endParaRPr b="1">
              <a:latin typeface="Maven Pro"/>
              <a:ea typeface="Maven Pro"/>
              <a:cs typeface="Maven Pro"/>
              <a:sym typeface="Maven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>
                <a:latin typeface="Maven Pro"/>
                <a:ea typeface="Maven Pro"/>
                <a:cs typeface="Maven Pro"/>
                <a:sym typeface="Maven Pro"/>
              </a:rPr>
              <a:t>Resistance Calculations III</a:t>
            </a:r>
            <a:endParaRPr b="1" i="1"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214" name="Google Shape;214;p20"/>
          <p:cNvSpPr txBox="1"/>
          <p:nvPr/>
        </p:nvSpPr>
        <p:spPr>
          <a:xfrm>
            <a:off x="2478325" y="17790"/>
            <a:ext cx="992700" cy="3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Maven Pro"/>
                <a:ea typeface="Maven Pro"/>
                <a:cs typeface="Maven Pro"/>
                <a:sym typeface="Maven Pro"/>
              </a:rPr>
              <a:t>12V battery source</a:t>
            </a:r>
            <a:endParaRPr b="1" sz="1000"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215" name="Google Shape;215;p20"/>
          <p:cNvSpPr txBox="1"/>
          <p:nvPr/>
        </p:nvSpPr>
        <p:spPr>
          <a:xfrm>
            <a:off x="7159650" y="2911574"/>
            <a:ext cx="1049400" cy="3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Maven Pro"/>
                <a:ea typeface="Maven Pro"/>
                <a:cs typeface="Maven Pro"/>
                <a:sym typeface="Maven Pro"/>
              </a:rPr>
              <a:t>Return to battery / close circuit</a:t>
            </a:r>
            <a:endParaRPr b="1" sz="1000"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216" name="Google Shape;216;p20"/>
          <p:cNvSpPr/>
          <p:nvPr/>
        </p:nvSpPr>
        <p:spPr>
          <a:xfrm>
            <a:off x="3016125" y="336725"/>
            <a:ext cx="3762890" cy="2633089"/>
          </a:xfrm>
          <a:custGeom>
            <a:rect b="b" l="l" r="r" t="t"/>
            <a:pathLst>
              <a:path extrusionOk="0" h="111371" w="154740">
                <a:moveTo>
                  <a:pt x="17076" y="7354"/>
                </a:moveTo>
                <a:cubicBezTo>
                  <a:pt x="20102" y="9686"/>
                  <a:pt x="31952" y="22420"/>
                  <a:pt x="35230" y="21348"/>
                </a:cubicBezTo>
                <a:cubicBezTo>
                  <a:pt x="38508" y="20277"/>
                  <a:pt x="42415" y="-4685"/>
                  <a:pt x="36742" y="925"/>
                </a:cubicBezTo>
                <a:cubicBezTo>
                  <a:pt x="31069" y="6535"/>
                  <a:pt x="-7002" y="36601"/>
                  <a:pt x="1192" y="55007"/>
                </a:cubicBezTo>
                <a:cubicBezTo>
                  <a:pt x="9386" y="73413"/>
                  <a:pt x="63973" y="111170"/>
                  <a:pt x="85908" y="111359"/>
                </a:cubicBezTo>
                <a:cubicBezTo>
                  <a:pt x="107844" y="111548"/>
                  <a:pt x="124485" y="59861"/>
                  <a:pt x="132805" y="56142"/>
                </a:cubicBezTo>
                <a:cubicBezTo>
                  <a:pt x="141125" y="52423"/>
                  <a:pt x="132174" y="81292"/>
                  <a:pt x="135830" y="89045"/>
                </a:cubicBezTo>
                <a:cubicBezTo>
                  <a:pt x="139486" y="96798"/>
                  <a:pt x="151588" y="100391"/>
                  <a:pt x="154740" y="102660"/>
                </a:cubicBezTo>
              </a:path>
            </a:pathLst>
          </a:custGeom>
          <a:noFill/>
          <a:ln cap="flat" cmpd="sng" w="38100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17" name="Google Shape;217;p20"/>
          <p:cNvSpPr txBox="1"/>
          <p:nvPr/>
        </p:nvSpPr>
        <p:spPr>
          <a:xfrm rot="1983245">
            <a:off x="4145100" y="2451962"/>
            <a:ext cx="1049446" cy="34973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9900"/>
                </a:solidFill>
                <a:latin typeface="Maven Pro"/>
                <a:ea typeface="Maven Pro"/>
                <a:cs typeface="Maven Pro"/>
                <a:sym typeface="Maven Pro"/>
              </a:rPr>
              <a:t>Branch 3</a:t>
            </a:r>
            <a:endParaRPr b="1">
              <a:solidFill>
                <a:srgbClr val="FF9900"/>
              </a:solidFill>
              <a:latin typeface="Maven Pro"/>
              <a:ea typeface="Maven Pro"/>
              <a:cs typeface="Maven Pro"/>
              <a:sym typeface="Maven Pr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2" name="Google Shape;222;p21"/>
          <p:cNvPicPr preferRelativeResize="0"/>
          <p:nvPr/>
        </p:nvPicPr>
        <p:blipFill rotWithShape="1">
          <a:blip r:embed="rId3">
            <a:alphaModFix/>
          </a:blip>
          <a:srcRect b="27334" l="0" r="0" t="28697"/>
          <a:stretch/>
        </p:blipFill>
        <p:spPr>
          <a:xfrm>
            <a:off x="1335475" y="1681875"/>
            <a:ext cx="6473051" cy="2845924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Google Shape;223;p21"/>
          <p:cNvSpPr txBox="1"/>
          <p:nvPr/>
        </p:nvSpPr>
        <p:spPr>
          <a:xfrm>
            <a:off x="3630150" y="1002225"/>
            <a:ext cx="1938300" cy="10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>
                <a:latin typeface="Maven Pro"/>
                <a:ea typeface="Maven Pro"/>
                <a:cs typeface="Maven Pro"/>
                <a:sym typeface="Maven Pro"/>
              </a:rPr>
              <a:t>33 Ω</a:t>
            </a:r>
            <a:endParaRPr b="1" sz="6000"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224" name="Google Shape;224;p21"/>
          <p:cNvSpPr txBox="1"/>
          <p:nvPr/>
        </p:nvSpPr>
        <p:spPr>
          <a:xfrm>
            <a:off x="76200" y="76200"/>
            <a:ext cx="1938300" cy="10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Maven Pro"/>
                <a:ea typeface="Maven Pro"/>
                <a:cs typeface="Maven Pro"/>
                <a:sym typeface="Maven Pro"/>
              </a:rPr>
              <a:t>Example scavenger hunt sign</a:t>
            </a:r>
            <a:endParaRPr b="1">
              <a:latin typeface="Maven Pro"/>
              <a:ea typeface="Maven Pro"/>
              <a:cs typeface="Maven Pro"/>
              <a:sym typeface="Maven Pr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