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A9A8"/>
    <a:srgbClr val="75A0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52-D18D-4CD1-8B49-AAD328BC168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F96A-65B5-4585-80EA-3522EB46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1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52-D18D-4CD1-8B49-AAD328BC168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F96A-65B5-4585-80EA-3522EB46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52-D18D-4CD1-8B49-AAD328BC168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F96A-65B5-4585-80EA-3522EB46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52-D18D-4CD1-8B49-AAD328BC168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F96A-65B5-4585-80EA-3522EB46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4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52-D18D-4CD1-8B49-AAD328BC168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F96A-65B5-4585-80EA-3522EB46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78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52-D18D-4CD1-8B49-AAD328BC168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F96A-65B5-4585-80EA-3522EB46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4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52-D18D-4CD1-8B49-AAD328BC168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F96A-65B5-4585-80EA-3522EB46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6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52-D18D-4CD1-8B49-AAD328BC168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F96A-65B5-4585-80EA-3522EB46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3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52-D18D-4CD1-8B49-AAD328BC168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F96A-65B5-4585-80EA-3522EB46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0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52-D18D-4CD1-8B49-AAD328BC168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F96A-65B5-4585-80EA-3522EB46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5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8952-D18D-4CD1-8B49-AAD328BC168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F96A-65B5-4585-80EA-3522EB46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3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A8952-D18D-4CD1-8B49-AAD328BC168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7F96A-65B5-4585-80EA-3522EB463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58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65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6313" y="2385391"/>
            <a:ext cx="9899374" cy="1561894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rgbClr val="75A0A6"/>
                </a:solidFill>
                <a:latin typeface="Agency FB" panose="020B0503020202020204" pitchFamily="34" charset="0"/>
                <a:ea typeface="Batang" panose="02030600000101010101" pitchFamily="18" charset="-127"/>
              </a:rPr>
              <a:t>SMART POWER SOCKET </a:t>
            </a:r>
            <a:endParaRPr lang="en-US" sz="8000" dirty="0">
              <a:solidFill>
                <a:srgbClr val="75A0A6"/>
              </a:solidFill>
              <a:latin typeface="Agency FB" panose="020B0503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1043" y="5656126"/>
            <a:ext cx="5314122" cy="65191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A0A9A8"/>
                </a:solidFill>
                <a:latin typeface="Agency FB" panose="020B0503020202020204" pitchFamily="34" charset="0"/>
              </a:rPr>
              <a:t>Dheera R</a:t>
            </a:r>
            <a:endParaRPr lang="en-US" sz="3600" dirty="0">
              <a:solidFill>
                <a:srgbClr val="A0A9A8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32" y="3356010"/>
            <a:ext cx="9074287" cy="272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993001" y="709674"/>
            <a:ext cx="1006396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0" i="0" u="none" strike="noStrike" kern="1200" cap="none" spc="0" baseline="0" dirty="0">
                <a:solidFill>
                  <a:srgbClr val="FFFFFF"/>
                </a:solidFill>
                <a:uFillTx/>
                <a:latin typeface="Kristen ITC" pitchFamily="66"/>
                <a:ea typeface=""/>
                <a:cs typeface=""/>
              </a:rPr>
              <a:t>Power  your device as the way you like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3001" y="2033753"/>
            <a:ext cx="3326751" cy="44627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FFFFFF"/>
                </a:solidFill>
                <a:uFillTx/>
                <a:latin typeface="Kristen ITC" pitchFamily="66"/>
                <a:ea typeface=""/>
                <a:cs typeface=""/>
              </a:rPr>
              <a:t>This is a power socket which can be connected to the power by three ways. They are automatically </a:t>
            </a:r>
            <a:r>
              <a:rPr lang="en-US" sz="2800" b="1" dirty="0" smtClean="0">
                <a:solidFill>
                  <a:srgbClr val="FFFFFF"/>
                </a:solidFill>
                <a:latin typeface="Kristen ITC" pitchFamily="66"/>
                <a:ea typeface=""/>
                <a:cs typeface=""/>
              </a:rPr>
              <a:t>, </a:t>
            </a:r>
            <a:r>
              <a:rPr lang="en-US" sz="2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Kristen ITC" pitchFamily="66"/>
                <a:ea typeface=""/>
                <a:cs typeface=""/>
              </a:rPr>
              <a:t>manual </a:t>
            </a:r>
            <a:r>
              <a:rPr lang="en-US" sz="2800" b="1" i="0" u="none" strike="noStrike" kern="1200" cap="none" spc="0" baseline="0" dirty="0">
                <a:solidFill>
                  <a:srgbClr val="FFFFFF"/>
                </a:solidFill>
                <a:uFillTx/>
                <a:latin typeface="Kristen ITC" pitchFamily="66"/>
                <a:ea typeface=""/>
                <a:cs typeface=""/>
              </a:rPr>
              <a:t>or by a remote control method.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Kristen ITC" pitchFamily="66"/>
              <a:ea typeface=""/>
              <a:cs typeface="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98" y="1560387"/>
            <a:ext cx="6343107" cy="47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/>
          <p:cNvSpPr txBox="1">
            <a:spLocks/>
          </p:cNvSpPr>
          <p:nvPr/>
        </p:nvSpPr>
        <p:spPr>
          <a:xfrm>
            <a:off x="1524003" y="385966"/>
            <a:ext cx="9144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Objectives </a:t>
            </a:r>
            <a:endParaRPr lang="en-US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Content Placeholder 13"/>
          <p:cNvSpPr txBox="1">
            <a:spLocks/>
          </p:cNvSpPr>
          <p:nvPr/>
        </p:nvSpPr>
        <p:spPr>
          <a:xfrm>
            <a:off x="1524003" y="1086674"/>
            <a:ext cx="9144000" cy="1888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US" b="1" dirty="0" smtClean="0">
                <a:solidFill>
                  <a:schemeClr val="tx1">
                    <a:lumMod val="85000"/>
                  </a:schemeClr>
                </a:solidFill>
                <a:latin typeface="Candara" panose="020E0502030303020204" pitchFamily="34" charset="0"/>
              </a:rPr>
              <a:t>connected to the power in three methods. </a:t>
            </a:r>
          </a:p>
          <a:p>
            <a:pPr>
              <a:buClr>
                <a:srgbClr val="92D050"/>
              </a:buClr>
            </a:pPr>
            <a:r>
              <a:rPr lang="en-US" b="1" dirty="0" smtClean="0">
                <a:solidFill>
                  <a:schemeClr val="tx1">
                    <a:lumMod val="85000"/>
                  </a:schemeClr>
                </a:solidFill>
                <a:latin typeface="Candara" panose="020E0502030303020204" pitchFamily="34" charset="0"/>
              </a:rPr>
              <a:t>Automatically, manually and remote control method. </a:t>
            </a:r>
          </a:p>
          <a:p>
            <a:pPr>
              <a:buClr>
                <a:srgbClr val="92D050"/>
              </a:buClr>
            </a:pPr>
            <a:r>
              <a:rPr lang="en-US" b="1" dirty="0" smtClean="0">
                <a:solidFill>
                  <a:schemeClr val="tx1">
                    <a:lumMod val="85000"/>
                  </a:schemeClr>
                </a:solidFill>
                <a:latin typeface="Candara" panose="020E0502030303020204" pitchFamily="34" charset="0"/>
              </a:rPr>
              <a:t>contains almost all the types of power sockets which are most wanted.</a:t>
            </a:r>
            <a:endParaRPr lang="en-US" b="1" dirty="0">
              <a:solidFill>
                <a:schemeClr val="tx1">
                  <a:lumMod val="8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Title 12"/>
          <p:cNvSpPr txBox="1"/>
          <p:nvPr/>
        </p:nvSpPr>
        <p:spPr>
          <a:xfrm>
            <a:off x="1524003" y="3233530"/>
            <a:ext cx="9144000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0" i="0" u="none" strike="noStrike" kern="1200" cap="none" spc="0" baseline="0" dirty="0">
                <a:solidFill>
                  <a:srgbClr val="92D050"/>
                </a:solidFill>
                <a:uFillTx/>
                <a:latin typeface="Consolas"/>
                <a:ea typeface=""/>
                <a:cs typeface=""/>
              </a:rPr>
              <a:t>Successful Factors</a:t>
            </a:r>
            <a:r>
              <a:rPr lang="en-US" sz="3400" b="0" i="0" u="none" strike="noStrike" kern="1200" cap="none" spc="0" baseline="0" dirty="0">
                <a:solidFill>
                  <a:srgbClr val="92D050"/>
                </a:solidFill>
                <a:uFillTx/>
                <a:latin typeface="Consolas"/>
                <a:ea typeface=""/>
                <a:cs typeface=""/>
              </a:rPr>
              <a:t> </a:t>
            </a:r>
          </a:p>
        </p:txBody>
      </p:sp>
      <p:sp>
        <p:nvSpPr>
          <p:cNvPr id="7" name="Content Placeholder 13"/>
          <p:cNvSpPr txBox="1"/>
          <p:nvPr/>
        </p:nvSpPr>
        <p:spPr>
          <a:xfrm>
            <a:off x="1524003" y="3952461"/>
            <a:ext cx="9144000" cy="42672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There are 3 main switches ‘Auto, Manual, and Remote’ to select the operating mode</a:t>
            </a: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safe </a:t>
            </a:r>
            <a:endParaRPr lang="en-US" sz="2800" b="1" dirty="0">
              <a:solidFill>
                <a:srgbClr val="D9D9D9"/>
              </a:solidFill>
              <a:latin typeface="Candara"/>
              <a:ea typeface=""/>
              <a:cs typeface=""/>
            </a:endParaRP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low cost</a:t>
            </a:r>
            <a:endParaRPr lang="en-US" sz="2800" b="1" i="0" u="none" strike="noStrike" kern="1200" cap="none" spc="0" baseline="0" dirty="0">
              <a:solidFill>
                <a:srgbClr val="D9D9D9"/>
              </a:solidFill>
              <a:uFillTx/>
              <a:latin typeface="Candara"/>
              <a:ea typeface=""/>
              <a:cs typeface=""/>
            </a:endParaRP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Easy to use </a:t>
            </a: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Small in size </a:t>
            </a:r>
          </a:p>
        </p:txBody>
      </p:sp>
    </p:spTree>
    <p:extLst>
      <p:ext uri="{BB962C8B-B14F-4D97-AF65-F5344CB8AC3E}">
        <p14:creationId xmlns:p14="http://schemas.microsoft.com/office/powerpoint/2010/main" val="19342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/>
          <p:cNvSpPr txBox="1"/>
          <p:nvPr/>
        </p:nvSpPr>
        <p:spPr>
          <a:xfrm>
            <a:off x="1470995" y="894520"/>
            <a:ext cx="9144000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0" i="0" u="none" strike="noStrike" kern="1200" cap="none" spc="0" baseline="0" dirty="0">
                <a:solidFill>
                  <a:srgbClr val="92D050"/>
                </a:solidFill>
                <a:uFillTx/>
                <a:latin typeface="Consolas"/>
                <a:ea typeface=""/>
                <a:cs typeface=""/>
              </a:rPr>
              <a:t>Deliverables</a:t>
            </a:r>
            <a:r>
              <a:rPr lang="en-US" sz="3400" b="0" i="0" u="none" strike="noStrike" kern="1200" cap="none" spc="0" baseline="0" dirty="0">
                <a:solidFill>
                  <a:srgbClr val="92D050"/>
                </a:solidFill>
                <a:uFillTx/>
                <a:latin typeface="Consolas"/>
                <a:ea typeface=""/>
                <a:cs typeface=""/>
              </a:rPr>
              <a:t> </a:t>
            </a:r>
          </a:p>
        </p:txBody>
      </p:sp>
      <p:sp>
        <p:nvSpPr>
          <p:cNvPr id="3" name="Content Placeholder 13"/>
          <p:cNvSpPr txBox="1"/>
          <p:nvPr/>
        </p:nvSpPr>
        <p:spPr>
          <a:xfrm>
            <a:off x="1470995" y="2037520"/>
            <a:ext cx="9144000" cy="5029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28600" marR="0" lvl="0" indent="-228600" algn="just" defTabSz="914400" rtl="0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For domestic use: </a:t>
            </a:r>
          </a:p>
          <a:p>
            <a:pPr marL="0" marR="0" lvl="0" indent="0" algn="just" defTabSz="914400" rtl="0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With less effort control your home appliances with the smart and remote switching option </a:t>
            </a: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For University Libraries: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Power sockets where so many students around need much socket types than a normal power socket. This smart power socket with ‘</a:t>
            </a:r>
            <a:r>
              <a:rPr lang="en-US" sz="2800" b="1" i="0" u="none" strike="noStrike" kern="1200" cap="none" spc="0" baseline="0" dirty="0" smtClean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Auto and remote’ </a:t>
            </a:r>
            <a:r>
              <a:rPr lang="en-US" sz="2800" b="1" i="0" u="none" strike="noStrike" kern="1200" cap="none" spc="0" baseline="0" dirty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switching option would be a best solution. </a:t>
            </a:r>
          </a:p>
        </p:txBody>
      </p:sp>
    </p:spTree>
    <p:extLst>
      <p:ext uri="{BB962C8B-B14F-4D97-AF65-F5344CB8AC3E}">
        <p14:creationId xmlns:p14="http://schemas.microsoft.com/office/powerpoint/2010/main" val="21707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/>
          <p:cNvSpPr txBox="1"/>
          <p:nvPr/>
        </p:nvSpPr>
        <p:spPr>
          <a:xfrm>
            <a:off x="1751588" y="414381"/>
            <a:ext cx="9144000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0" i="0" u="none" strike="noStrike" kern="1200" cap="none" spc="0" baseline="0" dirty="0">
                <a:solidFill>
                  <a:srgbClr val="92D05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onsolas"/>
                <a:ea typeface=""/>
                <a:cs typeface=""/>
              </a:rPr>
              <a:t>Block diagram of the </a:t>
            </a:r>
            <a:r>
              <a:rPr lang="en-US" sz="4400" dirty="0" smtClean="0">
                <a:solidFill>
                  <a:srgbClr val="92D050"/>
                </a:solidFill>
                <a:effectLst>
                  <a:outerShdw dist="38096" dir="2700000">
                    <a:srgbClr val="000000"/>
                  </a:outerShdw>
                </a:effectLst>
                <a:latin typeface="Consolas"/>
                <a:ea typeface=""/>
                <a:cs typeface=""/>
              </a:rPr>
              <a:t>system</a:t>
            </a:r>
            <a:r>
              <a:rPr lang="en-US" sz="4400" b="0" i="0" u="none" strike="noStrike" kern="1200" cap="none" spc="0" baseline="0" dirty="0" smtClean="0">
                <a:solidFill>
                  <a:srgbClr val="92D05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onsolas"/>
                <a:ea typeface=""/>
                <a:cs typeface=""/>
              </a:rPr>
              <a:t> </a:t>
            </a:r>
            <a:endParaRPr lang="en-US" sz="4400" b="0" i="0" u="none" strike="noStrike" kern="1200" cap="none" spc="0" baseline="0" dirty="0">
              <a:solidFill>
                <a:srgbClr val="92D05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nsolas"/>
              <a:ea typeface=""/>
              <a:cs typeface="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400" b="0" i="0" u="none" strike="noStrike" kern="1200" cap="none" spc="0" baseline="0" dirty="0">
                <a:solidFill>
                  <a:srgbClr val="92D050"/>
                </a:solidFill>
                <a:uFillTx/>
                <a:latin typeface="Consolas"/>
                <a:ea typeface=""/>
                <a:cs typeface=""/>
              </a:rPr>
              <a:t> </a:t>
            </a:r>
          </a:p>
        </p:txBody>
      </p:sp>
      <p:grpSp>
        <p:nvGrpSpPr>
          <p:cNvPr id="121" name="Canvas 1"/>
          <p:cNvGrpSpPr/>
          <p:nvPr/>
        </p:nvGrpSpPr>
        <p:grpSpPr>
          <a:xfrm>
            <a:off x="1265556" y="1275157"/>
            <a:ext cx="9711055" cy="5147945"/>
            <a:chOff x="0" y="0"/>
            <a:chExt cx="9711055" cy="5147945"/>
          </a:xfrm>
        </p:grpSpPr>
        <p:sp>
          <p:nvSpPr>
            <p:cNvPr id="122" name="Rectangle 121"/>
            <p:cNvSpPr/>
            <p:nvPr/>
          </p:nvSpPr>
          <p:spPr>
            <a:xfrm>
              <a:off x="0" y="0"/>
              <a:ext cx="9711055" cy="5147945"/>
            </a:xfrm>
            <a:prstGeom prst="rect">
              <a:avLst/>
            </a:prstGeom>
            <a:solidFill>
              <a:sysClr val="windowText" lastClr="000000"/>
            </a:solidFill>
            <a:ln>
              <a:solidFill>
                <a:srgbClr val="5B9BD5">
                  <a:lumMod val="75000"/>
                </a:srgbClr>
              </a:solidFill>
            </a:ln>
          </p:spPr>
        </p:sp>
        <p:grpSp>
          <p:nvGrpSpPr>
            <p:cNvPr id="123" name="Group 122"/>
            <p:cNvGrpSpPr/>
            <p:nvPr/>
          </p:nvGrpSpPr>
          <p:grpSpPr>
            <a:xfrm>
              <a:off x="685800" y="128389"/>
              <a:ext cx="8362018" cy="4721637"/>
              <a:chOff x="685800" y="128389"/>
              <a:chExt cx="8362018" cy="4721637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685800" y="128389"/>
                <a:ext cx="8362018" cy="4721637"/>
                <a:chOff x="685800" y="128389"/>
                <a:chExt cx="8362018" cy="4721637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685800" y="128389"/>
                  <a:ext cx="8362018" cy="4721637"/>
                  <a:chOff x="685800" y="128389"/>
                  <a:chExt cx="8362018" cy="4721637"/>
                </a:xfrm>
              </p:grpSpPr>
              <p:grpSp>
                <p:nvGrpSpPr>
                  <p:cNvPr id="131" name="Group 130"/>
                  <p:cNvGrpSpPr/>
                  <p:nvPr/>
                </p:nvGrpSpPr>
                <p:grpSpPr>
                  <a:xfrm>
                    <a:off x="685800" y="128389"/>
                    <a:ext cx="8362018" cy="4721637"/>
                    <a:chOff x="685800" y="128389"/>
                    <a:chExt cx="8362018" cy="4721637"/>
                  </a:xfrm>
                </p:grpSpPr>
                <p:grpSp>
                  <p:nvGrpSpPr>
                    <p:cNvPr id="135" name="Group 134"/>
                    <p:cNvGrpSpPr/>
                    <p:nvPr/>
                  </p:nvGrpSpPr>
                  <p:grpSpPr>
                    <a:xfrm>
                      <a:off x="685800" y="440015"/>
                      <a:ext cx="8362018" cy="4410011"/>
                      <a:chOff x="685800" y="337273"/>
                      <a:chExt cx="8362018" cy="4410011"/>
                    </a:xfrm>
                  </p:grpSpPr>
                  <p:grpSp>
                    <p:nvGrpSpPr>
                      <p:cNvPr id="139" name="Group 138"/>
                      <p:cNvGrpSpPr/>
                      <p:nvPr/>
                    </p:nvGrpSpPr>
                    <p:grpSpPr>
                      <a:xfrm>
                        <a:off x="685800" y="337273"/>
                        <a:ext cx="8362018" cy="4410011"/>
                        <a:chOff x="685800" y="337273"/>
                        <a:chExt cx="8362018" cy="4410011"/>
                      </a:xfrm>
                    </p:grpSpPr>
                    <p:grpSp>
                      <p:nvGrpSpPr>
                        <p:cNvPr id="141" name="Group 140"/>
                        <p:cNvGrpSpPr/>
                        <p:nvPr/>
                      </p:nvGrpSpPr>
                      <p:grpSpPr>
                        <a:xfrm>
                          <a:off x="685800" y="337273"/>
                          <a:ext cx="8362018" cy="4410011"/>
                          <a:chOff x="685800" y="337273"/>
                          <a:chExt cx="8362018" cy="4410011"/>
                        </a:xfrm>
                      </p:grpSpPr>
                      <p:grpSp>
                        <p:nvGrpSpPr>
                          <p:cNvPr id="144" name="Group 143"/>
                          <p:cNvGrpSpPr/>
                          <p:nvPr/>
                        </p:nvGrpSpPr>
                        <p:grpSpPr>
                          <a:xfrm>
                            <a:off x="685800" y="337273"/>
                            <a:ext cx="8362018" cy="4410011"/>
                            <a:chOff x="685800" y="152079"/>
                            <a:chExt cx="8362018" cy="4410011"/>
                          </a:xfrm>
                        </p:grpSpPr>
                        <p:grpSp>
                          <p:nvGrpSpPr>
                            <p:cNvPr id="146" name="Group 145"/>
                            <p:cNvGrpSpPr/>
                            <p:nvPr/>
                          </p:nvGrpSpPr>
                          <p:grpSpPr>
                            <a:xfrm>
                              <a:off x="685800" y="152079"/>
                              <a:ext cx="8362018" cy="4410011"/>
                              <a:chOff x="685800" y="152079"/>
                              <a:chExt cx="8362018" cy="4410011"/>
                            </a:xfrm>
                          </p:grpSpPr>
                          <p:grpSp>
                            <p:nvGrpSpPr>
                              <p:cNvPr id="149" name="Group 148"/>
                              <p:cNvGrpSpPr/>
                              <p:nvPr/>
                            </p:nvGrpSpPr>
                            <p:grpSpPr>
                              <a:xfrm>
                                <a:off x="685800" y="152079"/>
                                <a:ext cx="8362018" cy="4410011"/>
                                <a:chOff x="685800" y="152079"/>
                                <a:chExt cx="8362018" cy="4410011"/>
                              </a:xfrm>
                            </p:grpSpPr>
                            <p:grpSp>
                              <p:nvGrpSpPr>
                                <p:cNvPr id="152" name="Group 151"/>
                                <p:cNvGrpSpPr/>
                                <p:nvPr/>
                              </p:nvGrpSpPr>
                              <p:grpSpPr>
                                <a:xfrm>
                                  <a:off x="685800" y="349019"/>
                                  <a:ext cx="8362018" cy="4213071"/>
                                  <a:chOff x="685800" y="349019"/>
                                  <a:chExt cx="8362018" cy="4213071"/>
                                </a:xfrm>
                              </p:grpSpPr>
                              <p:grpSp>
                                <p:nvGrpSpPr>
                                  <p:cNvPr id="170" name="Group 169"/>
                                  <p:cNvGrpSpPr/>
                                  <p:nvPr/>
                                </p:nvGrpSpPr>
                                <p:grpSpPr>
                                  <a:xfrm>
                                    <a:off x="685800" y="349019"/>
                                    <a:ext cx="8362018" cy="4213071"/>
                                    <a:chOff x="685800" y="349019"/>
                                    <a:chExt cx="8362018" cy="4213071"/>
                                  </a:xfrm>
                                </p:grpSpPr>
                                <p:grpSp>
                                  <p:nvGrpSpPr>
                                    <p:cNvPr id="210" name="Group 209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685800" y="349019"/>
                                      <a:ext cx="8362018" cy="4213071"/>
                                      <a:chOff x="685800" y="349019"/>
                                      <a:chExt cx="8362018" cy="4213071"/>
                                    </a:xfrm>
                                  </p:grpSpPr>
                                  <p:grpSp>
                                    <p:nvGrpSpPr>
                                      <p:cNvPr id="218" name="Group 217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685800" y="349019"/>
                                        <a:ext cx="8362018" cy="4213071"/>
                                        <a:chOff x="685800" y="349019"/>
                                        <a:chExt cx="8362018" cy="4213071"/>
                                      </a:xfrm>
                                    </p:grpSpPr>
                                    <p:grpSp>
                                      <p:nvGrpSpPr>
                                        <p:cNvPr id="222" name="Group 221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685800" y="349019"/>
                                          <a:ext cx="8362018" cy="4213071"/>
                                          <a:chOff x="685800" y="349019"/>
                                          <a:chExt cx="8362018" cy="4213071"/>
                                        </a:xfrm>
                                      </p:grpSpPr>
                                      <p:grpSp>
                                        <p:nvGrpSpPr>
                                          <p:cNvPr id="235" name="Group 234"/>
                                          <p:cNvGrpSpPr/>
                                          <p:nvPr/>
                                        </p:nvGrpSpPr>
                                        <p:grpSpPr>
                                          <a:xfrm>
                                            <a:off x="685800" y="349019"/>
                                            <a:ext cx="8362018" cy="4213071"/>
                                            <a:chOff x="685800" y="349019"/>
                                            <a:chExt cx="8362018" cy="4213071"/>
                                          </a:xfrm>
                                        </p:grpSpPr>
                                        <p:sp>
                                          <p:nvSpPr>
                                            <p:cNvPr id="238" name="Rectangle 237"/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685800" y="349062"/>
                                              <a:ext cx="4181475" cy="4213028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  <a:solidFill>
                                              <a:sysClr val="windowText" lastClr="000000">
                                                <a:lumMod val="85000"/>
                                                <a:lumOff val="15000"/>
                                              </a:sysClr>
                                            </a:solidFill>
                                            <a:ln w="19050" cap="flat" cmpd="sng" algn="ctr">
                                              <a:solidFill>
                                                <a:sysClr val="window" lastClr="FFFFFF"/>
                                              </a:solidFill>
                                              <a:prstDash val="solid"/>
                                              <a:miter lim="800000"/>
                                            </a:ln>
                                            <a:effectLst/>
                                          </p:spPr>
                                          <p:txBody>
  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  <a:prstTxWarp prst="textNoShape">
                                                <a:avLst/>
                                              </a:prstTxWarp>
                                              <a:noAutofit/>
                                            </a:bodyPr>
                                            <a:lstStyle/>
                                            <a:p>
                                              <a:pPr marL="0" marR="0" lvl="0" indent="0" defTabSz="914400" eaLnBrk="1" fontAlgn="auto" latinLnBrk="0" hangingPunct="1">
                                                <a:lnSpc>
                                                  <a:spcPct val="100000"/>
                                                </a:lnSpc>
                                                <a:spcBef>
                                                  <a:spcPts val="0"/>
                                                </a:spcBef>
                                                <a:spcAft>
                                                  <a:spcPts val="0"/>
                                                </a:spcAft>
                                                <a:buClrTx/>
                                                <a:buSzTx/>
                                                <a:buFontTx/>
                                                <a:buNone/>
                                                <a:tabLst/>
                                                <a:defRPr/>
                                              </a:pPr>
                                              <a:endParaRPr kumimoji="0" lang="en-US" sz="1800" b="0" i="0" u="none" strike="noStrike" kern="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ysClr val="window" lastClr="FFFFFF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libri" panose="020F0502020204030204"/>
                                              </a:endParaRPr>
                                            </a:p>
                                          </p:txBody>
                                        </p:sp>
                                        <p:sp>
                                          <p:nvSpPr>
                                            <p:cNvPr id="239" name="Rectangle 238"/>
                                            <p:cNvSpPr/>
                                            <p:nvPr/>
                                          </p:nvSpPr>
                                          <p:spPr>
                                            <a:xfrm>
                                              <a:off x="4866978" y="349019"/>
                                              <a:ext cx="4180840" cy="4213071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  <a:solidFill>
                                              <a:sysClr val="windowText" lastClr="000000">
                                                <a:lumMod val="85000"/>
                                                <a:lumOff val="15000"/>
                                              </a:sysClr>
                                            </a:solidFill>
                                            <a:ln w="19050" cap="flat" cmpd="sng" algn="ctr">
                                              <a:solidFill>
                                                <a:sysClr val="window" lastClr="FFFFFF"/>
                                              </a:solidFill>
                                              <a:prstDash val="solid"/>
                                              <a:miter lim="800000"/>
                                            </a:ln>
                                            <a:effectLst/>
                                          </p:spPr>
                                          <p:txBody>
  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  <a:prstTxWarp prst="textNoShape">
                                                <a:avLst/>
                                              </a:prstTxWarp>
                                              <a:noAutofit/>
                                            </a:bodyPr>
                                            <a:lstStyle/>
                                            <a:p>
                                              <a:pPr marL="0" marR="0" lvl="0" indent="0" defTabSz="914400" eaLnBrk="1" fontAlgn="auto" latinLnBrk="0" hangingPunct="1">
                                                <a:lnSpc>
                                                  <a:spcPct val="100000"/>
                                                </a:lnSpc>
                                                <a:spcBef>
                                                  <a:spcPts val="0"/>
                                                </a:spcBef>
                                                <a:spcAft>
                                                  <a:spcPts val="0"/>
                                                </a:spcAft>
                                                <a:buClrTx/>
                                                <a:buSzTx/>
                                                <a:buFontTx/>
                                                <a:buNone/>
                                                <a:tabLst/>
                                                <a:defRPr/>
                                              </a:pPr>
                                              <a:endParaRPr kumimoji="0" lang="en-US" sz="1800" b="0" i="0" u="none" strike="noStrike" kern="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ysClr val="window" lastClr="FFFFFF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libri" panose="020F0502020204030204"/>
                                              </a:endParaRPr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236" name="Rounded Rectangle 235"/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1019110" y="733426"/>
                                            <a:ext cx="1104965" cy="628650"/>
                                          </a:xfrm>
                                          <a:prstGeom prst="roundRect">
                                            <a:avLst/>
                                          </a:prstGeom>
                                          <a:solidFill>
                                            <a:sysClr val="window" lastClr="FFFFFF"/>
                                          </a:solidFill>
                                          <a:ln w="12700" cap="flat" cmpd="sng" algn="ctr">
                                            <a:noFill/>
                                            <a:prstDash val="solid"/>
                                            <a:miter lim="800000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en-US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" lastClr="FFFF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 panose="020F0502020204030204"/>
                                            </a:endParaRPr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237" name="Rectangle 236"/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1248138" y="1066800"/>
                                            <a:ext cx="657470" cy="200025"/>
                                          </a:xfrm>
                                          <a:prstGeom prst="rect">
                                            <a:avLst/>
                                          </a:prstGeom>
                                          <a:solidFill>
                                            <a:sysClr val="windowText" lastClr="000000"/>
                                          </a:solidFill>
                                          <a:ln w="19050" cap="flat" cmpd="sng" algn="ctr">
                                            <a:solidFill>
                                              <a:sysClr val="window" lastClr="FFFFFF"/>
                                            </a:solidFill>
                                            <a:prstDash val="solid"/>
                                            <a:miter lim="800000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en-US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" lastClr="FFFF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 panose="020F0502020204030204"/>
                                            </a:endParaRPr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223" name="Rectangle 222"/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1099155" y="1663429"/>
                                          <a:ext cx="632369" cy="389107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rgbClr val="E7E6E6">
                                            <a:lumMod val="90000"/>
                                          </a:srgbClr>
                                        </a:solidFill>
                                        <a:ln w="19050" cap="flat" cmpd="sng" algn="ctr">
                                          <a:solidFill>
                                            <a:sysClr val="window" lastClr="FFFFFF"/>
                                          </a:solidFill>
                                          <a:prstDash val="solid"/>
                                          <a:miter lim="800000"/>
                                        </a:ln>
                                        <a:effectLst/>
                                      </p:spPr>
                                      <p:txBody>
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<a:prstTxWarp prst="textNoShape">
                                            <a:avLst/>
                                          </a:prstTxWarp>
                                          <a:noAutofit/>
                                        </a:bodyPr>
                                        <a:lstStyle/>
                                        <a:p>
                                          <a:pPr marL="0" marR="0" lvl="0" indent="0" defTabSz="914400" eaLnBrk="1" fontAlgn="auto" latinLnBrk="0" hangingPunct="1">
                                            <a:lnSpc>
                                              <a:spcPct val="100000"/>
                                            </a:lnSpc>
                                            <a:spcBef>
                                              <a:spcPts val="0"/>
                                            </a:spcBef>
                                            <a:spcAft>
                                              <a:spcPts val="0"/>
                                            </a:spcAft>
                                            <a:buClrTx/>
                                            <a:buSzTx/>
                                            <a:buFontTx/>
                                            <a:buNone/>
                                            <a:tabLst/>
                                            <a:defRPr/>
                                          </a:pPr>
                                          <a:endParaRPr kumimoji="0" lang="en-US" sz="1800" b="0" i="0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" lastClr="FFFFFF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libri" panose="020F0502020204030204"/>
                                          </a:endParaRPr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224" name="Rectangle 223"/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1106265" y="2981565"/>
                                          <a:ext cx="3387914" cy="1298605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rgbClr val="E7E6E6">
                                            <a:lumMod val="90000"/>
                                          </a:srgbClr>
                                        </a:solidFill>
                                        <a:ln w="19050" cap="flat" cmpd="sng" algn="ctr">
                                          <a:solidFill>
                                            <a:sysClr val="window" lastClr="FFFFFF"/>
                                          </a:solidFill>
                                          <a:prstDash val="solid"/>
                                          <a:miter lim="800000"/>
                                        </a:ln>
                                        <a:effectLst/>
                                      </p:spPr>
                                      <p:txBody>
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<a:prstTxWarp prst="textNoShape">
                                            <a:avLst/>
                                          </a:prstTxWarp>
                                          <a:noAutofit/>
                                        </a:bodyPr>
                                        <a:lstStyle/>
                                        <a:p>
                                          <a:pPr marL="0" marR="0" lvl="0" indent="0" defTabSz="914400" eaLnBrk="1" fontAlgn="auto" latinLnBrk="0" hangingPunct="1">
                                            <a:lnSpc>
                                              <a:spcPct val="100000"/>
                                            </a:lnSpc>
                                            <a:spcBef>
                                              <a:spcPts val="0"/>
                                            </a:spcBef>
                                            <a:spcAft>
                                              <a:spcPts val="0"/>
                                            </a:spcAft>
                                            <a:buClrTx/>
                                            <a:buSzTx/>
                                            <a:buFontTx/>
                                            <a:buNone/>
                                            <a:tabLst/>
                                            <a:defRPr/>
                                          </a:pPr>
                                          <a:endParaRPr kumimoji="0" lang="en-US" sz="1800" b="0" i="0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" lastClr="FFFFFF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libri" panose="020F0502020204030204"/>
                                          </a:endParaRPr>
                                        </a:p>
                                      </p:txBody>
                                    </p:sp>
                                    <p:grpSp>
                                      <p:nvGrpSpPr>
                                        <p:cNvPr id="225" name="Group 224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3555192" y="1488331"/>
                                          <a:ext cx="972147" cy="826349"/>
                                          <a:chOff x="5014446" y="1401025"/>
                                          <a:chExt cx="2719044" cy="2071954"/>
                                        </a:xfrm>
                                      </p:grpSpPr>
                                      <p:sp>
                                        <p:nvSpPr>
                                          <p:cNvPr id="231" name="Rectangle 230"/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5014446" y="1401025"/>
                                            <a:ext cx="2719044" cy="2071954"/>
                                          </a:xfrm>
                                          <a:prstGeom prst="rect">
                                            <a:avLst/>
                                          </a:prstGeom>
                                          <a:solidFill>
                                            <a:schemeClr val="bg1"/>
                                          </a:solidFill>
                                          <a:ln w="19050" cap="flat" cmpd="sng" algn="ctr">
                                            <a:solidFill>
                                              <a:sysClr val="window" lastClr="FFFFFF"/>
                                            </a:solidFill>
                                            <a:prstDash val="solid"/>
                                            <a:miter lim="800000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en-US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" lastClr="FFFF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 panose="020F0502020204030204"/>
                                            </a:endParaRPr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232" name="Oval 231"/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6254884" y="2052536"/>
                                            <a:ext cx="96863" cy="107004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noFill/>
                                          <a:ln w="19050" cap="flat" cmpd="sng" algn="ctr">
                                            <a:solidFill>
                                              <a:sysClr val="window" lastClr="FFFFFF"/>
                                            </a:solidFill>
                                            <a:prstDash val="solid"/>
                                            <a:miter lim="800000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en-US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" lastClr="FFFF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 panose="020F0502020204030204"/>
                                            </a:endParaRPr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233" name="Oval 232"/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5773404" y="2874885"/>
                                            <a:ext cx="96520" cy="106680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noFill/>
                                          <a:ln w="19050" cap="flat" cmpd="sng" algn="ctr">
                                            <a:solidFill>
                                              <a:sysClr val="window" lastClr="FFFFFF"/>
                                            </a:solidFill>
                                            <a:prstDash val="solid"/>
                                            <a:miter lim="800000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en-US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" lastClr="FFFF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 panose="020F0502020204030204"/>
                                            </a:endParaRPr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234" name="Oval 233"/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6794808" y="2874885"/>
                                            <a:ext cx="96520" cy="106680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noFill/>
                                          <a:ln w="19050" cap="flat" cmpd="sng" algn="ctr">
                                            <a:solidFill>
                                              <a:sysClr val="window" lastClr="FFFFFF"/>
                                            </a:solidFill>
                                            <a:prstDash val="solid"/>
                                            <a:miter lim="800000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en-US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" lastClr="FFFF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 panose="020F0502020204030204"/>
                                            </a:endParaRPr>
                                          </a:p>
                                        </p:txBody>
                                      </p:sp>
                                    </p:grpSp>
                                    <p:grpSp>
                                      <p:nvGrpSpPr>
                                        <p:cNvPr id="226" name="Group 225"/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1841975" y="2543822"/>
                                          <a:ext cx="925762" cy="901700"/>
                                          <a:chOff x="47492" y="0"/>
                                          <a:chExt cx="2442437" cy="2071954"/>
                                        </a:xfrm>
                                        <a:solidFill>
                                          <a:sysClr val="windowText" lastClr="000000"/>
                                        </a:solidFill>
                                      </p:grpSpPr>
                                      <p:sp>
                                        <p:nvSpPr>
                                          <p:cNvPr id="227" name="Rectangle 226"/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47492" y="0"/>
                                            <a:ext cx="2442437" cy="2071954"/>
                                          </a:xfrm>
                                          <a:prstGeom prst="rect">
                                            <a:avLst/>
                                          </a:prstGeom>
                                          <a:grpFill/>
                                          <a:ln w="19050" cap="flat" cmpd="sng" algn="ctr">
                                            <a:solidFill>
                                              <a:sysClr val="window" lastClr="FFFFFF"/>
                                            </a:solidFill>
                                            <a:prstDash val="solid"/>
                                            <a:miter lim="800000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en-US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" lastClr="FFFF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 panose="020F0502020204030204"/>
                                            </a:endParaRPr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228" name="Oval 227"/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1240438" y="1473861"/>
                                            <a:ext cx="96863" cy="107003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grpFill/>
                                          <a:ln w="19050" cap="flat" cmpd="sng" algn="ctr">
                                            <a:solidFill>
                                              <a:sysClr val="window" lastClr="FFFFFF"/>
                                            </a:solidFill>
                                            <a:prstDash val="solid"/>
                                            <a:miter lim="800000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en-US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" lastClr="FFFF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 panose="020F0502020204030204"/>
                                            </a:endParaRPr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229" name="Oval 228"/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788002" y="651511"/>
                                            <a:ext cx="96520" cy="106679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grpFill/>
                                          <a:ln w="19050" cap="flat" cmpd="sng" algn="ctr">
                                            <a:solidFill>
                                              <a:sysClr val="window" lastClr="FFFFFF"/>
                                            </a:solidFill>
                                            <a:prstDash val="solid"/>
                                            <a:miter lim="800000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en-US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" lastClr="FFFF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 panose="020F0502020204030204"/>
                                            </a:endParaRPr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230" name="Oval 229"/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1701571" y="645059"/>
                                            <a:ext cx="96520" cy="106679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grpFill/>
                                          <a:ln w="19050" cap="flat" cmpd="sng" algn="ctr">
                                            <a:solidFill>
                                              <a:sysClr val="window" lastClr="FFFFFF"/>
                                            </a:solidFill>
                                            <a:prstDash val="solid"/>
                                            <a:miter lim="800000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en-US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" lastClr="FFFFFF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 panose="020F0502020204030204"/>
                                            </a:endParaRPr>
                                          </a:p>
                                        </p:txBody>
                                      </p:sp>
                                    </p:grpSp>
                                  </p:grpSp>
                                  <p:sp>
                                    <p:nvSpPr>
                                      <p:cNvPr id="219" name="Oval 218"/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6711691" y="1702340"/>
                                        <a:ext cx="408957" cy="389311"/>
                                      </a:xfrm>
                                      <a:prstGeom prst="ellipse">
                                        <a:avLst/>
                                      </a:prstGeom>
                                      <a:noFill/>
                                      <a:ln w="76200" cap="flat" cmpd="sng" algn="ctr">
                                        <a:solidFill>
                                          <a:sysClr val="window" lastClr="FFFFFF"/>
                                        </a:solidFill>
                                        <a:prstDash val="solid"/>
                                        <a:miter lim="800000"/>
                                      </a:ln>
                                      <a:effectLst/>
                                    </p:spPr>
                                    <p:txBody>
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<a:prstTxWarp prst="textNoShape">
                                          <a:avLst/>
                                        </a:prstTxWarp>
                                        <a:noAutofit/>
                                      </a:bodyPr>
                                      <a:lstStyle/>
                                      <a:p>
                                        <a:pPr marL="0" marR="0" lvl="0" indent="0" defTabSz="91440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US" sz="1800" b="0" i="0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" lastClr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20" name="Oval 219"/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6016595" y="3185236"/>
                                        <a:ext cx="408305" cy="389255"/>
                                      </a:xfrm>
                                      <a:prstGeom prst="ellipse">
                                        <a:avLst/>
                                      </a:prstGeom>
                                      <a:noFill/>
                                      <a:ln w="76200" cap="flat" cmpd="sng" algn="ctr">
                                        <a:solidFill>
                                          <a:sysClr val="window" lastClr="FFFFFF"/>
                                        </a:solidFill>
                                        <a:prstDash val="solid"/>
                                        <a:miter lim="800000"/>
                                      </a:ln>
                                      <a:effectLst/>
                                    </p:spPr>
                                    <p:txBody>
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<a:prstTxWarp prst="textNoShape">
                                          <a:avLst/>
                                        </a:prstTxWarp>
                                        <a:noAutofit/>
                                      </a:bodyPr>
                                      <a:lstStyle/>
                                      <a:p>
                                        <a:pPr marL="0" marR="0" lvl="0" indent="0" defTabSz="91440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US" sz="1800" b="0" i="0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" lastClr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221" name="Oval 220"/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7553566" y="3185236"/>
                                        <a:ext cx="408305" cy="389255"/>
                                      </a:xfrm>
                                      <a:prstGeom prst="ellipse">
                                        <a:avLst/>
                                      </a:prstGeom>
                                      <a:noFill/>
                                      <a:ln w="76200" cap="flat" cmpd="sng" algn="ctr">
                                        <a:solidFill>
                                          <a:sysClr val="window" lastClr="FFFFFF"/>
                                        </a:solidFill>
                                        <a:prstDash val="solid"/>
                                        <a:miter lim="800000"/>
                                      </a:ln>
                                      <a:effectLst/>
                                    </p:spPr>
                                    <p:txBody>
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<a:prstTxWarp prst="textNoShape">
                                          <a:avLst/>
                                        </a:prstTxWarp>
                                        <a:noAutofit/>
                                      </a:bodyPr>
                                      <a:lstStyle/>
                                      <a:p>
                                        <a:pPr marL="0" marR="0" lvl="0" indent="0" defTabSz="914400" eaLnBrk="1" fontAlgn="auto" latinLnBrk="0" hangingPunct="1">
                                          <a:lnSpc>
                                            <a:spcPct val="100000"/>
                                          </a:lnSpc>
                                          <a:spcBef>
                                            <a:spcPts val="0"/>
                                          </a:spcBef>
                                          <a:spcAft>
                                            <a:spcPts val="0"/>
                                          </a:spcAft>
                                          <a:buClrTx/>
                                          <a:buSzTx/>
                                          <a:buFontTx/>
                                          <a:buNone/>
                                          <a:tabLst/>
                                          <a:defRPr/>
                                        </a:pPr>
                                        <a:endParaRPr kumimoji="0" lang="en-US" sz="1800" b="0" i="0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" lastClr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libri" panose="020F0502020204030204"/>
                                        </a:endParaRPr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11" name="Rounded Rectangle 210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5447490" y="665333"/>
                                      <a:ext cx="642025" cy="533399"/>
                                    </a:xfrm>
                                    <a:prstGeom prst="roundRect">
                                      <a:avLst/>
                                    </a:prstGeom>
                                    <a:solidFill>
                                      <a:srgbClr val="E7E6E6"/>
                                    </a:solidFill>
                                    <a:ln w="12700" cap="flat" cmpd="sng" algn="ctr">
                                      <a:solidFill>
                                        <a:sysClr val="window" lastClr="FFFFFF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  <p:txBody>
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pPr marL="0" marR="0" lvl="0" indent="0" defTabSz="91440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endParaRPr kumimoji="0" lang="en-US" sz="1800" b="0" i="0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ysClr val="window" lastClr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libri" panose="020F0502020204030204"/>
                                      </a:endParaRPr>
                                    </a:p>
                                  </p:txBody>
                                </p:sp>
                                <p:cxnSp>
                                  <p:nvCxnSpPr>
                                    <p:cNvPr id="212" name="Straight Connector 211"/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6105907" y="932033"/>
                                      <a:ext cx="2067486" cy="0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19050" cap="flat" cmpd="sng" algn="ctr">
                                      <a:solidFill>
                                        <a:srgbClr val="FF0000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</p:cxnSp>
                                <p:cxnSp>
                                  <p:nvCxnSpPr>
                                    <p:cNvPr id="213" name="Straight Connector 212"/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5400842" y="932033"/>
                                      <a:ext cx="250213" cy="0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19050" cap="flat" cmpd="sng" algn="ctr">
                                      <a:solidFill>
                                        <a:sysClr val="windowText" lastClr="000000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</p:cxnSp>
                                <p:cxnSp>
                                  <p:nvCxnSpPr>
                                    <p:cNvPr id="214" name="Straight Connector 213"/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5884655" y="932033"/>
                                      <a:ext cx="222040" cy="0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19050" cap="flat" cmpd="sng" algn="ctr">
                                      <a:solidFill>
                                        <a:sysClr val="windowText" lastClr="000000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</p:cxnSp>
                                <p:cxnSp>
                                  <p:nvCxnSpPr>
                                    <p:cNvPr id="215" name="Straight Connector 214"/>
                                    <p:cNvCxnSpPr/>
                                    <p:nvPr/>
                                  </p:nvCxnSpPr>
                                  <p:spPr>
                                    <a:xfrm flipV="1">
                                      <a:off x="5650692" y="791410"/>
                                      <a:ext cx="191308" cy="140623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19050" cap="flat" cmpd="sng" algn="ctr">
                                      <a:solidFill>
                                        <a:sysClr val="windowText" lastClr="000000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</p:cxnSp>
                                <p:sp>
                                  <p:nvSpPr>
                                    <p:cNvPr id="216" name="Oval 215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5629736" y="906378"/>
                                      <a:ext cx="45719" cy="55733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ysClr val="windowText" lastClr="000000"/>
                                    </a:solidFill>
                                    <a:ln w="12700" cap="flat" cmpd="sng" algn="ctr">
                                      <a:solidFill>
                                        <a:sysClr val="windowText" lastClr="000000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  <p:txBody>
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pPr marL="0" marR="0" lvl="0" indent="0" defTabSz="91440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endParaRPr kumimoji="0" lang="en-US" sz="1800" b="0" i="0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ysClr val="window" lastClr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libri" panose="020F0502020204030204"/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217" name="Oval 216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5851030" y="906378"/>
                                      <a:ext cx="45719" cy="55733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ysClr val="windowText" lastClr="000000"/>
                                    </a:solidFill>
                                    <a:ln w="12700" cap="flat" cmpd="sng" algn="ctr">
                                      <a:solidFill>
                                        <a:sysClr val="windowText" lastClr="000000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  <p:txBody>
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pPr marL="0" marR="0" lvl="0" indent="0" defTabSz="91440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endParaRPr kumimoji="0" lang="en-US" sz="1800" b="0" i="0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ysClr val="window" lastClr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libri" panose="020F0502020204030204"/>
                                      </a:endParaRPr>
                                    </a:p>
                                  </p:txBody>
                                </p:sp>
                              </p:grpSp>
                              <p:cxnSp>
                                <p:nvCxnSpPr>
                                  <p:cNvPr id="171" name="Straight Connector 170"/>
                                  <p:cNvCxnSpPr/>
                                  <p:nvPr/>
                                </p:nvCxnSpPr>
                                <p:spPr>
                                  <a:xfrm>
                                    <a:off x="5058032" y="932033"/>
                                    <a:ext cx="387733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72" name="Straight Connector 171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879230" y="580473"/>
                                    <a:ext cx="7294681" cy="1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73" name="Straight Connector 172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4032813" y="657798"/>
                                    <a:ext cx="9" cy="1089902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74" name="Straight Connector 173"/>
                                  <p:cNvCxnSpPr/>
                                  <p:nvPr/>
                                </p:nvCxnSpPr>
                                <p:spPr>
                                  <a:xfrm>
                                    <a:off x="1842092" y="665264"/>
                                    <a:ext cx="0" cy="68088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75" name="Straight Connector 174"/>
                                  <p:cNvCxnSpPr/>
                                  <p:nvPr/>
                                </p:nvCxnSpPr>
                                <p:spPr>
                                  <a:xfrm>
                                    <a:off x="5076671" y="932033"/>
                                    <a:ext cx="0" cy="1547339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76" name="Straight Connector 175"/>
                                  <p:cNvCxnSpPr/>
                                  <p:nvPr/>
                                </p:nvCxnSpPr>
                                <p:spPr>
                                  <a:xfrm>
                                    <a:off x="3860563" y="2487233"/>
                                    <a:ext cx="1230208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77" name="Straight Connector 176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2154986" y="2378954"/>
                                    <a:ext cx="4114" cy="445593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78" name="Straight Connector 177"/>
                                  <p:cNvCxnSpPr/>
                                  <p:nvPr/>
                                </p:nvCxnSpPr>
                                <p:spPr>
                                  <a:xfrm>
                                    <a:off x="2159499" y="2378954"/>
                                    <a:ext cx="2066741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79" name="Straight Connector 178"/>
                                  <p:cNvCxnSpPr/>
                                  <p:nvPr/>
                                </p:nvCxnSpPr>
                                <p:spPr>
                                  <a:xfrm>
                                    <a:off x="4219184" y="2118692"/>
                                    <a:ext cx="0" cy="260262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grpSp>
                                <p:nvGrpSpPr>
                                  <p:cNvPr id="180" name="Group 179"/>
                                  <p:cNvGrpSpPr/>
                                  <p:nvPr/>
                                </p:nvGrpSpPr>
                                <p:grpSpPr>
                                  <a:xfrm>
                                    <a:off x="3809068" y="2118692"/>
                                    <a:ext cx="105052" cy="375603"/>
                                    <a:chOff x="3809068" y="2118692"/>
                                    <a:chExt cx="105052" cy="375603"/>
                                  </a:xfrm>
                                </p:grpSpPr>
                                <p:cxnSp>
                                  <p:nvCxnSpPr>
                                    <p:cNvPr id="207" name="Straight Connector 206"/>
                                    <p:cNvCxnSpPr>
                                      <a:endCxn id="209" idx="0"/>
                                    </p:cNvCxnSpPr>
                                    <p:nvPr/>
                                  </p:nvCxnSpPr>
                                  <p:spPr>
                                    <a:xfrm>
                                      <a:off x="3860075" y="2118692"/>
                                      <a:ext cx="350" cy="225941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19050" cap="flat" cmpd="sng" algn="ctr">
                                      <a:solidFill>
                                        <a:srgbClr val="FF0000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</p:cxnSp>
                                <p:cxnSp>
                                  <p:nvCxnSpPr>
                                    <p:cNvPr id="208" name="Straight Connector 207"/>
                                    <p:cNvCxnSpPr/>
                                    <p:nvPr/>
                                  </p:nvCxnSpPr>
                                  <p:spPr>
                                    <a:xfrm flipH="1">
                                      <a:off x="3859831" y="2423050"/>
                                      <a:ext cx="744" cy="71245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19050" cap="flat" cmpd="sng" algn="ctr">
                                      <a:solidFill>
                                        <a:srgbClr val="FF0000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</p:cxnSp>
                                <p:sp>
                                  <p:nvSpPr>
                                    <p:cNvPr id="209" name="Block Arc 208"/>
                                    <p:cNvSpPr/>
                                    <p:nvPr/>
                                  </p:nvSpPr>
                                  <p:spPr>
                                    <a:xfrm rot="5400000">
                                      <a:off x="3814436" y="2336966"/>
                                      <a:ext cx="94315" cy="105052"/>
                                    </a:xfrm>
                                    <a:prstGeom prst="blockArc">
                                      <a:avLst>
                                        <a:gd name="adj1" fmla="val 10710427"/>
                                        <a:gd name="adj2" fmla="val 21546485"/>
                                        <a:gd name="adj3" fmla="val 4848"/>
                                      </a:avLst>
                                    </a:prstGeom>
                                    <a:solidFill>
                                      <a:srgbClr val="FF0000"/>
                                    </a:solidFill>
                                    <a:ln w="12700" cap="flat" cmpd="sng" algn="ctr">
                                      <a:solidFill>
                                        <a:srgbClr val="FF0000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  <p:txBody>
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pPr marL="0" marR="0" lvl="0" indent="0" defTabSz="91440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endParaRPr kumimoji="0" lang="en-US" sz="1800" b="0" i="0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ysClr val="window" lastClr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libri" panose="020F0502020204030204"/>
                                      </a:endParaRPr>
                                    </a:p>
                                  </p:txBody>
                                </p:sp>
                              </p:grpSp>
                              <p:cxnSp>
                                <p:nvCxnSpPr>
                                  <p:cNvPr id="181" name="Straight Connector 180"/>
                                  <p:cNvCxnSpPr/>
                                  <p:nvPr/>
                                </p:nvCxnSpPr>
                                <p:spPr>
                                  <a:xfrm>
                                    <a:off x="2966096" y="2873781"/>
                                    <a:ext cx="3281908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82" name="Straight Connector 181"/>
                                  <p:cNvCxnSpPr/>
                                  <p:nvPr/>
                                </p:nvCxnSpPr>
                                <p:spPr>
                                  <a:xfrm>
                                    <a:off x="2340994" y="3219821"/>
                                    <a:ext cx="62529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83" name="Straight Connector 182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2966096" y="2870973"/>
                                    <a:ext cx="279" cy="348848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84" name="Straight Connector 183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6247411" y="932033"/>
                                    <a:ext cx="197" cy="1960404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grpSp>
                                <p:nvGrpSpPr>
                                  <p:cNvPr id="185" name="Group 184"/>
                                  <p:cNvGrpSpPr/>
                                  <p:nvPr/>
                                </p:nvGrpSpPr>
                                <p:grpSpPr>
                                  <a:xfrm rot="5400000">
                                    <a:off x="6478054" y="1546975"/>
                                    <a:ext cx="200788" cy="2356580"/>
                                    <a:chOff x="22832" y="-666159"/>
                                    <a:chExt cx="50197" cy="1442655"/>
                                  </a:xfrm>
                                </p:grpSpPr>
                                <p:cxnSp>
                                  <p:nvCxnSpPr>
                                    <p:cNvPr id="204" name="Straight Connector 203"/>
                                    <p:cNvCxnSpPr>
                                      <a:endCxn id="206" idx="0"/>
                                    </p:cNvCxnSpPr>
                                    <p:nvPr/>
                                  </p:nvCxnSpPr>
                                  <p:spPr>
                                    <a:xfrm rot="16200000" flipH="1" flipV="1">
                                      <a:off x="-378896" y="-238612"/>
                                      <a:ext cx="855096" cy="1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19050" cap="flat" cmpd="sng" algn="ctr">
                                      <a:solidFill>
                                        <a:srgbClr val="FF0000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</p:cxnSp>
                                <p:cxnSp>
                                  <p:nvCxnSpPr>
                                    <p:cNvPr id="205" name="Straight Connector 204"/>
                                    <p:cNvCxnSpPr>
                                      <a:stCxn id="206" idx="1"/>
                                    </p:cNvCxnSpPr>
                                    <p:nvPr/>
                                  </p:nvCxnSpPr>
                                  <p:spPr>
                                    <a:xfrm rot="16200000" flipH="1">
                                      <a:off x="-177056" y="550726"/>
                                      <a:ext cx="450289" cy="1252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19050" cap="flat" cmpd="sng" algn="ctr">
                                      <a:solidFill>
                                        <a:srgbClr val="FF0000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</p:cxnSp>
                                <p:sp>
                                  <p:nvSpPr>
                                    <p:cNvPr id="206" name="Block Arc 205"/>
                                    <p:cNvSpPr/>
                                    <p:nvPr/>
                                  </p:nvSpPr>
                                  <p:spPr>
                                    <a:xfrm rot="5400000" flipV="1">
                                      <a:off x="-23383" y="232343"/>
                                      <a:ext cx="142627" cy="50197"/>
                                    </a:xfrm>
                                    <a:prstGeom prst="blockArc">
                                      <a:avLst>
                                        <a:gd name="adj1" fmla="val 10710427"/>
                                        <a:gd name="adj2" fmla="val 21546485"/>
                                        <a:gd name="adj3" fmla="val 4848"/>
                                      </a:avLst>
                                    </a:prstGeom>
                                    <a:solidFill>
                                      <a:srgbClr val="FF0000"/>
                                    </a:solidFill>
                                    <a:ln w="12700" cap="flat" cmpd="sng" algn="ctr">
                                      <a:solidFill>
                                        <a:srgbClr val="FF0000"/>
                                      </a:solidFill>
                                      <a:prstDash val="solid"/>
                                      <a:miter lim="800000"/>
                                    </a:ln>
                                    <a:effectLst/>
                                  </p:spPr>
                                  <p:txBody>
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pPr marL="0" marR="0" lvl="0" indent="0" defTabSz="91440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endParaRPr kumimoji="0" lang="en-US" sz="1800" b="0" i="0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ysClr val="window" lastClr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libri" panose="020F0502020204030204"/>
                                      </a:endParaRPr>
                                    </a:p>
                                  </p:txBody>
                                </p:sp>
                              </p:grpSp>
                              <p:cxnSp>
                                <p:nvCxnSpPr>
                                  <p:cNvPr id="186" name="Straight Connector 185"/>
                                  <p:cNvCxnSpPr/>
                                  <p:nvPr/>
                                </p:nvCxnSpPr>
                                <p:spPr>
                                  <a:xfrm flipH="1">
                                    <a:off x="5400159" y="1748170"/>
                                    <a:ext cx="341" cy="966655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87" name="Straight Connector 186"/>
                                  <p:cNvCxnSpPr>
                                    <a:endCxn id="221" idx="0"/>
                                  </p:cNvCxnSpPr>
                                  <p:nvPr/>
                                </p:nvCxnSpPr>
                                <p:spPr>
                                  <a:xfrm>
                                    <a:off x="7756737" y="2710168"/>
                                    <a:ext cx="491" cy="475068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88" name="Straight Connector 187"/>
                                  <p:cNvCxnSpPr>
                                    <a:endCxn id="142" idx="1"/>
                                  </p:cNvCxnSpPr>
                                  <p:nvPr/>
                                </p:nvCxnSpPr>
                                <p:spPr>
                                  <a:xfrm>
                                    <a:off x="4032822" y="1748015"/>
                                    <a:ext cx="931542" cy="6728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89" name="Straight Connector 188"/>
                                  <p:cNvCxnSpPr/>
                                  <p:nvPr/>
                                </p:nvCxnSpPr>
                                <p:spPr>
                                  <a:xfrm>
                                    <a:off x="2555631" y="1790847"/>
                                    <a:ext cx="492176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C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sp>
                                <p:nvSpPr>
                                  <p:cNvPr id="190" name="Oval 189"/>
                                  <p:cNvSpPr/>
                                  <p:nvPr/>
                                </p:nvSpPr>
                                <p:spPr>
                                  <a:xfrm>
                                    <a:off x="2636850" y="917447"/>
                                    <a:ext cx="122668" cy="149353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 w="28575" cap="flat" cmpd="sng" algn="ctr">
                                    <a:solidFill>
                                      <a:sysClr val="window" lastClr="FFFFFF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pPr marL="0" marR="0" lvl="0" indent="0" defTabSz="914400" eaLnBrk="1" fontAlgn="auto" latinLnBrk="0" hangingPunct="1">
                                      <a:lnSpc>
                                        <a:spcPct val="100000"/>
                                      </a:lnSpc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ClrTx/>
                                      <a:buSzTx/>
                                      <a:buFontTx/>
                                      <a:buNone/>
                                      <a:tabLst/>
                                      <a:defRPr/>
                                    </a:pPr>
                                    <a:endParaRPr kumimoji="0" lang="en-US" sz="1800" b="0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" lastClr="FFFFFF"/>
                                      </a:solidFill>
                                      <a:effectLst/>
                                      <a:uLnTx/>
                                      <a:uFillTx/>
                                      <a:latin typeface="Calibri" panose="020F0502020204030204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91" name="Oval 190"/>
                                  <p:cNvSpPr/>
                                  <p:nvPr/>
                                </p:nvSpPr>
                                <p:spPr>
                                  <a:xfrm>
                                    <a:off x="2972627" y="1341535"/>
                                    <a:ext cx="122555" cy="149225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 w="28575" cap="flat" cmpd="sng" algn="ctr">
                                    <a:solidFill>
                                      <a:sysClr val="window" lastClr="FFFFFF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pPr marL="0" marR="0" lvl="0" indent="0" defTabSz="914400" eaLnBrk="1" fontAlgn="auto" latinLnBrk="0" hangingPunct="1">
                                      <a:lnSpc>
                                        <a:spcPct val="100000"/>
                                      </a:lnSpc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ClrTx/>
                                      <a:buSzTx/>
                                      <a:buFontTx/>
                                      <a:buNone/>
                                      <a:tabLst/>
                                      <a:defRPr/>
                                    </a:pPr>
                                    <a:endParaRPr kumimoji="0" lang="en-US" sz="1800" b="0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" lastClr="FFFFFF"/>
                                      </a:solidFill>
                                      <a:effectLst/>
                                      <a:uLnTx/>
                                      <a:uFillTx/>
                                      <a:latin typeface="Calibri" panose="020F0502020204030204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92" name="Oval 191"/>
                                  <p:cNvSpPr/>
                                  <p:nvPr/>
                                </p:nvSpPr>
                                <p:spPr>
                                  <a:xfrm>
                                    <a:off x="3314498" y="932033"/>
                                    <a:ext cx="122555" cy="149225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 w="28575" cap="flat" cmpd="sng" algn="ctr">
                                    <a:solidFill>
                                      <a:sysClr val="window" lastClr="FFFFFF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pPr marL="0" marR="0" lvl="0" indent="0" defTabSz="914400" eaLnBrk="1" fontAlgn="auto" latinLnBrk="0" hangingPunct="1">
                                      <a:lnSpc>
                                        <a:spcPct val="100000"/>
                                      </a:lnSpc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ClrTx/>
                                      <a:buSzTx/>
                                      <a:buFontTx/>
                                      <a:buNone/>
                                      <a:tabLst/>
                                      <a:defRPr/>
                                    </a:pPr>
                                    <a:endParaRPr kumimoji="0" lang="en-US" sz="1800" b="0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" lastClr="FFFFFF"/>
                                      </a:solidFill>
                                      <a:effectLst/>
                                      <a:uLnTx/>
                                      <a:uFillTx/>
                                      <a:latin typeface="Calibri" panose="020F0502020204030204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93" name="Oval 192"/>
                                  <p:cNvSpPr/>
                                  <p:nvPr/>
                                </p:nvSpPr>
                                <p:spPr>
                                  <a:xfrm>
                                    <a:off x="2976099" y="768234"/>
                                    <a:ext cx="122555" cy="149225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 w="28575" cap="flat" cmpd="sng" algn="ctr">
                                    <a:solidFill>
                                      <a:sysClr val="window" lastClr="FFFFFF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pPr marL="0" marR="0" lvl="0" indent="0" defTabSz="914400" eaLnBrk="1" fontAlgn="auto" latinLnBrk="0" hangingPunct="1">
                                      <a:lnSpc>
                                        <a:spcPct val="100000"/>
                                      </a:lnSpc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ClrTx/>
                                      <a:buSzTx/>
                                      <a:buFontTx/>
                                      <a:buNone/>
                                      <a:tabLst/>
                                      <a:defRPr/>
                                    </a:pPr>
                                    <a:endParaRPr kumimoji="0" lang="en-US" sz="1800" b="0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" lastClr="FFFFFF"/>
                                      </a:solidFill>
                                      <a:effectLst/>
                                      <a:uLnTx/>
                                      <a:uFillTx/>
                                      <a:latin typeface="Calibri" panose="020F0502020204030204"/>
                                    </a:endParaRPr>
                                  </a:p>
                                </p:txBody>
                              </p:sp>
                              <p:cxnSp>
                                <p:nvCxnSpPr>
                                  <p:cNvPr id="194" name="Straight Connector 193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3041947" y="1488331"/>
                                    <a:ext cx="0" cy="30251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C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95" name="Straight Connector 194"/>
                                  <p:cNvCxnSpPr>
                                    <a:stCxn id="190" idx="0"/>
                                  </p:cNvCxnSpPr>
                                  <p:nvPr/>
                                </p:nvCxnSpPr>
                                <p:spPr>
                                  <a:xfrm flipH="1" flipV="1">
                                    <a:off x="2697842" y="733427"/>
                                    <a:ext cx="171" cy="18402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C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96" name="Straight Connector 195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2468768" y="733427"/>
                                    <a:ext cx="24" cy="1482552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C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97" name="Straight Connector 196"/>
                                  <p:cNvCxnSpPr/>
                                  <p:nvPr/>
                                </p:nvCxnSpPr>
                                <p:spPr>
                                  <a:xfrm>
                                    <a:off x="1338344" y="2215979"/>
                                    <a:ext cx="1130472" cy="1856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C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98" name="Straight Connector 197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2468421" y="733426"/>
                                    <a:ext cx="229250" cy="2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C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199" name="Straight Connector 198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1338259" y="2217835"/>
                                    <a:ext cx="85" cy="76373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C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200" name="Straight Connector 199"/>
                                  <p:cNvCxnSpPr/>
                                  <p:nvPr/>
                                </p:nvCxnSpPr>
                                <p:spPr>
                                  <a:xfrm flipH="1" flipV="1">
                                    <a:off x="3861038" y="1006646"/>
                                    <a:ext cx="230" cy="481685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C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201" name="Straight Connector 200"/>
                                  <p:cNvCxnSpPr>
                                    <a:stCxn id="192" idx="6"/>
                                  </p:cNvCxnSpPr>
                                  <p:nvPr/>
                                </p:nvCxnSpPr>
                                <p:spPr>
                                  <a:xfrm>
                                    <a:off x="3436835" y="1006646"/>
                                    <a:ext cx="424188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C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  <p:sp>
                                <p:nvSpPr>
                                  <p:cNvPr id="202" name="Block Arc 201"/>
                                  <p:cNvSpPr/>
                                  <p:nvPr/>
                                </p:nvSpPr>
                                <p:spPr>
                                  <a:xfrm rot="10800000" flipV="1">
                                    <a:off x="2340857" y="1700591"/>
                                    <a:ext cx="232410" cy="186690"/>
                                  </a:xfrm>
                                  <a:prstGeom prst="blockArc">
                                    <a:avLst>
                                      <a:gd name="adj1" fmla="val 11274098"/>
                                      <a:gd name="adj2" fmla="val 21546485"/>
                                      <a:gd name="adj3" fmla="val 4848"/>
                                    </a:avLst>
                                  </a:prstGeom>
                                  <a:solidFill>
                                    <a:srgbClr val="FF0000"/>
                                  </a:solidFill>
                                  <a:ln w="12700" cap="flat" cmpd="sng" algn="ctr">
                                    <a:solidFill>
                                      <a:srgbClr val="FFC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  <p:txBody>
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pPr marL="0" marR="0" lvl="0" indent="0" defTabSz="914400" eaLnBrk="1" fontAlgn="auto" latinLnBrk="0" hangingPunct="1">
                                      <a:lnSpc>
                                        <a:spcPct val="100000"/>
                                      </a:lnSpc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ClrTx/>
                                      <a:buSzTx/>
                                      <a:buFontTx/>
                                      <a:buNone/>
                                      <a:tabLst/>
                                      <a:defRPr/>
                                    </a:pPr>
                                    <a:endParaRPr kumimoji="0" lang="en-US" sz="1800" b="0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" lastClr="FFFFFF"/>
                                      </a:solidFill>
                                      <a:effectLst/>
                                      <a:uLnTx/>
                                      <a:uFillTx/>
                                      <a:latin typeface="Calibri" panose="020F0502020204030204"/>
                                    </a:endParaRPr>
                                  </a:p>
                                </p:txBody>
                              </p:sp>
                              <p:cxnSp>
                                <p:nvCxnSpPr>
                                  <p:cNvPr id="203" name="Straight Connector 202"/>
                                  <p:cNvCxnSpPr/>
                                  <p:nvPr/>
                                </p:nvCxnSpPr>
                                <p:spPr>
                                  <a:xfrm>
                                    <a:off x="1744841" y="1798769"/>
                                    <a:ext cx="607946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19050" cap="flat" cmpd="sng" algn="ctr">
                                    <a:solidFill>
                                      <a:srgbClr val="FFC000"/>
                                    </a:solidFill>
                                    <a:prstDash val="solid"/>
                                    <a:miter lim="800000"/>
                                  </a:ln>
                                  <a:effectLst/>
                                </p:spPr>
                              </p:cxnSp>
                            </p:grpSp>
                            <p:cxnSp>
                              <p:nvCxnSpPr>
                                <p:cNvPr id="153" name="Straight Connector 152"/>
                                <p:cNvCxnSpPr/>
                                <p:nvPr/>
                              </p:nvCxnSpPr>
                              <p:spPr>
                                <a:xfrm flipH="1">
                                  <a:off x="879174" y="574823"/>
                                  <a:ext cx="211" cy="1205373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FF0000"/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54" name="Straight Connector 153"/>
                                <p:cNvCxnSpPr/>
                                <p:nvPr/>
                              </p:nvCxnSpPr>
                              <p:spPr>
                                <a:xfrm>
                                  <a:off x="867446" y="1780196"/>
                                  <a:ext cx="226762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FF0000"/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55" name="Straight Connector 154"/>
                                <p:cNvCxnSpPr/>
                                <p:nvPr/>
                              </p:nvCxnSpPr>
                              <p:spPr>
                                <a:xfrm>
                                  <a:off x="849107" y="4452621"/>
                                  <a:ext cx="7564008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00B0F0"/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56" name="Straight Connector 155"/>
                                <p:cNvCxnSpPr/>
                                <p:nvPr/>
                              </p:nvCxnSpPr>
                              <p:spPr>
                                <a:xfrm flipH="1" flipV="1">
                                  <a:off x="8403764" y="152079"/>
                                  <a:ext cx="9884" cy="4300542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00B0F0"/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57" name="Straight Connector 156"/>
                                <p:cNvCxnSpPr/>
                                <p:nvPr/>
                              </p:nvCxnSpPr>
                              <p:spPr>
                                <a:xfrm flipV="1">
                                  <a:off x="862610" y="1950975"/>
                                  <a:ext cx="0" cy="250164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00B0F0"/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58" name="Straight Connector 157"/>
                                <p:cNvCxnSpPr>
                                  <a:endCxn id="220" idx="4"/>
                                </p:cNvCxnSpPr>
                                <p:nvPr/>
                              </p:nvCxnSpPr>
                              <p:spPr>
                                <a:xfrm flipV="1">
                                  <a:off x="6219960" y="3574491"/>
                                  <a:ext cx="394" cy="878131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00B0F0"/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59" name="Straight Connector 158"/>
                                <p:cNvCxnSpPr/>
                                <p:nvPr/>
                              </p:nvCxnSpPr>
                              <p:spPr>
                                <a:xfrm flipH="1">
                                  <a:off x="849405" y="1950975"/>
                                  <a:ext cx="244734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00B0F0"/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60" name="Straight Connector 159"/>
                                <p:cNvCxnSpPr/>
                                <p:nvPr/>
                              </p:nvCxnSpPr>
                              <p:spPr>
                                <a:xfrm>
                                  <a:off x="8173911" y="152079"/>
                                  <a:ext cx="0" cy="779954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FF0000"/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61" name="Straight Connector 160"/>
                                <p:cNvCxnSpPr/>
                                <p:nvPr/>
                              </p:nvCxnSpPr>
                              <p:spPr>
                                <a:xfrm>
                                  <a:off x="1247966" y="509776"/>
                                  <a:ext cx="7155266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00B0F0"/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62" name="Straight Connector 161"/>
                                <p:cNvCxnSpPr/>
                                <p:nvPr/>
                              </p:nvCxnSpPr>
                              <p:spPr>
                                <a:xfrm flipV="1">
                                  <a:off x="1247966" y="509777"/>
                                  <a:ext cx="2484" cy="223649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00B0F0"/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63" name="Straight Connector 162"/>
                                <p:cNvCxnSpPr/>
                                <p:nvPr/>
                              </p:nvCxnSpPr>
                              <p:spPr>
                                <a:xfrm>
                                  <a:off x="1742479" y="1950975"/>
                                  <a:ext cx="1694138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E7E6E6">
                                      <a:lumMod val="50000"/>
                                    </a:srgbClr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64" name="Straight Connector 163"/>
                                <p:cNvCxnSpPr/>
                                <p:nvPr/>
                              </p:nvCxnSpPr>
                              <p:spPr>
                                <a:xfrm>
                                  <a:off x="3436400" y="1341535"/>
                                  <a:ext cx="11" cy="60944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E7E6E6">
                                      <a:lumMod val="50000"/>
                                    </a:srgbClr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65" name="Straight Connector 164"/>
                                <p:cNvCxnSpPr/>
                                <p:nvPr/>
                              </p:nvCxnSpPr>
                              <p:spPr>
                                <a:xfrm flipV="1">
                                  <a:off x="3436182" y="1340799"/>
                                  <a:ext cx="299853" cy="73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E7E6E6">
                                      <a:lumMod val="50000"/>
                                    </a:srgbClr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66" name="Straight Connector 165"/>
                                <p:cNvCxnSpPr/>
                                <p:nvPr/>
                              </p:nvCxnSpPr>
                              <p:spPr>
                                <a:xfrm>
                                  <a:off x="3736508" y="1341535"/>
                                  <a:ext cx="0" cy="14679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E7E6E6">
                                      <a:lumMod val="50000"/>
                                    </a:srgbClr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67" name="Straight Connector 166"/>
                                <p:cNvCxnSpPr/>
                                <p:nvPr/>
                              </p:nvCxnSpPr>
                              <p:spPr>
                                <a:xfrm>
                                  <a:off x="1831182" y="1947238"/>
                                  <a:ext cx="0" cy="450906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E7E6E6">
                                      <a:lumMod val="50000"/>
                                    </a:srgbClr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68" name="Straight Connector 167"/>
                                <p:cNvCxnSpPr/>
                                <p:nvPr/>
                              </p:nvCxnSpPr>
                              <p:spPr>
                                <a:xfrm flipV="1">
                                  <a:off x="1531456" y="2378319"/>
                                  <a:ext cx="299720" cy="635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E7E6E6">
                                      <a:lumMod val="50000"/>
                                    </a:srgbClr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169" name="Straight Connector 168"/>
                                <p:cNvCxnSpPr/>
                                <p:nvPr/>
                              </p:nvCxnSpPr>
                              <p:spPr>
                                <a:xfrm>
                                  <a:off x="1537188" y="2373697"/>
                                  <a:ext cx="0" cy="607868"/>
                                </a:xfrm>
                                <a:prstGeom prst="line">
                                  <a:avLst/>
                                </a:prstGeom>
                                <a:noFill/>
                                <a:ln w="19050" cap="flat" cmpd="sng" algn="ctr">
                                  <a:solidFill>
                                    <a:srgbClr val="E7E6E6">
                                      <a:lumMod val="50000"/>
                                    </a:srgbClr>
                                  </a:solidFill>
                                  <a:prstDash val="solid"/>
                                  <a:miter lim="800000"/>
                                </a:ln>
                                <a:effectLst/>
                              </p:spPr>
                            </p:cxnSp>
                          </p:grpSp>
                          <p:cxnSp>
                            <p:nvCxnSpPr>
                              <p:cNvPr id="150" name="Straight Connector 149"/>
                              <p:cNvCxnSpPr/>
                              <p:nvPr/>
                            </p:nvCxnSpPr>
                            <p:spPr>
                              <a:xfrm>
                                <a:off x="7120144" y="1887282"/>
                                <a:ext cx="1502861" cy="0"/>
                              </a:xfrm>
                              <a:prstGeom prst="line">
                                <a:avLst/>
                              </a:prstGeom>
                              <a:noFill/>
                              <a:ln w="19050" cap="flat" cmpd="sng" algn="ctr">
                                <a:solidFill>
                                  <a:srgbClr val="92D05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51" name="Straight Connector 150"/>
                              <p:cNvCxnSpPr/>
                              <p:nvPr/>
                            </p:nvCxnSpPr>
                            <p:spPr>
                              <a:xfrm flipH="1">
                                <a:off x="8622459" y="156968"/>
                                <a:ext cx="11" cy="1730314"/>
                              </a:xfrm>
                              <a:prstGeom prst="line">
                                <a:avLst/>
                              </a:prstGeom>
                              <a:noFill/>
                              <a:ln w="19050" cap="flat" cmpd="sng" algn="ctr">
                                <a:solidFill>
                                  <a:srgbClr val="92D05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</p:cxnSp>
                        </p:grpSp>
                        <p:cxnSp>
                          <p:nvCxnSpPr>
                            <p:cNvPr id="147" name="Straight Arrow Connector 146"/>
                            <p:cNvCxnSpPr>
                              <a:stCxn id="228" idx="0"/>
                            </p:cNvCxnSpPr>
                            <p:nvPr/>
                          </p:nvCxnSpPr>
                          <p:spPr>
                            <a:xfrm flipH="1" flipV="1">
                              <a:off x="2159235" y="2892438"/>
                              <a:ext cx="153116" cy="292798"/>
                            </a:xfrm>
                            <a:prstGeom prst="straightConnector1">
                              <a:avLst/>
                            </a:prstGeom>
                            <a:noFill/>
                            <a:ln w="19050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miter lim="800000"/>
                              <a:tailEnd type="triangle"/>
                            </a:ln>
                            <a:effectLst/>
                          </p:spPr>
                        </p:cxnSp>
                        <p:cxnSp>
                          <p:nvCxnSpPr>
                            <p:cNvPr id="148" name="Straight Arrow Connector 147"/>
                            <p:cNvCxnSpPr/>
                            <p:nvPr/>
                          </p:nvCxnSpPr>
                          <p:spPr>
                            <a:xfrm>
                              <a:off x="4020795" y="1784749"/>
                              <a:ext cx="170670" cy="267787"/>
                            </a:xfrm>
                            <a:prstGeom prst="straightConnector1">
                              <a:avLst/>
                            </a:prstGeom>
                            <a:noFill/>
                            <a:ln w="19050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miter lim="800000"/>
                              <a:tailEnd type="triangle"/>
                            </a:ln>
                            <a:effectLst/>
                          </p:spPr>
                        </p:cxnSp>
                      </p:grpSp>
                      <p:cxnSp>
                        <p:nvCxnSpPr>
                          <p:cNvPr id="145" name="Straight Arrow Connector 144"/>
                          <p:cNvCxnSpPr>
                            <a:stCxn id="191" idx="0"/>
                            <a:endCxn id="193" idx="4"/>
                          </p:cNvCxnSpPr>
                          <p:nvPr/>
                        </p:nvCxnSpPr>
                        <p:spPr>
                          <a:xfrm flipV="1">
                            <a:off x="3033905" y="1102564"/>
                            <a:ext cx="3472" cy="424041"/>
                          </a:xfrm>
                          <a:prstGeom prst="straightConnector1">
                            <a:avLst/>
                          </a:prstGeom>
                          <a:noFill/>
                          <a:ln w="19050" cap="flat" cmpd="sng" algn="ctr">
                            <a:solidFill>
                              <a:sysClr val="window" lastClr="FFFFFF"/>
                            </a:solidFill>
                            <a:prstDash val="solid"/>
                            <a:miter lim="800000"/>
                            <a:tailEnd type="triangle"/>
                          </a:ln>
                          <a:effectLst/>
                        </p:spPr>
                      </p:cxnSp>
                    </p:grpSp>
                    <p:sp>
                      <p:nvSpPr>
                        <p:cNvPr id="142" name="Block Arc 141"/>
                        <p:cNvSpPr/>
                        <p:nvPr/>
                      </p:nvSpPr>
                      <p:spPr>
                        <a:xfrm rot="10800000" flipV="1">
                          <a:off x="4959818" y="1848488"/>
                          <a:ext cx="232410" cy="186690"/>
                        </a:xfrm>
                        <a:prstGeom prst="blockArc">
                          <a:avLst>
                            <a:gd name="adj1" fmla="val 10710427"/>
                            <a:gd name="adj2" fmla="val 21546485"/>
                            <a:gd name="adj3" fmla="val 4848"/>
                          </a:avLst>
                        </a:prstGeom>
                        <a:solidFill>
                          <a:srgbClr val="FF0000"/>
                        </a:solidFill>
                        <a:ln w="1270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</a:endParaRPr>
                        </a:p>
                      </p:txBody>
                    </p:sp>
                    <p:cxnSp>
                      <p:nvCxnSpPr>
                        <p:cNvPr id="143" name="Straight Connector 142"/>
                        <p:cNvCxnSpPr/>
                        <p:nvPr/>
                      </p:nvCxnSpPr>
                      <p:spPr>
                        <a:xfrm flipV="1">
                          <a:off x="5192228" y="1939779"/>
                          <a:ext cx="208614" cy="469"/>
                        </a:xfrm>
                        <a:prstGeom prst="line">
                          <a:avLst/>
                        </a:prstGeom>
                        <a:noFill/>
                        <a:ln w="19050" cap="flat" cmpd="sng" algn="ctr">
                          <a:solidFill>
                            <a:srgbClr val="FF0000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</p:grpSp>
                  <p:cxnSp>
                    <p:nvCxnSpPr>
                      <p:cNvPr id="140" name="Straight Connector 139"/>
                      <p:cNvCxnSpPr/>
                      <p:nvPr/>
                    </p:nvCxnSpPr>
                    <p:spPr>
                      <a:xfrm>
                        <a:off x="1831182" y="843060"/>
                        <a:ext cx="2202139" cy="7398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FF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  <p:sp>
                  <p:nvSpPr>
                    <p:cNvPr id="136" name="Text Box 105"/>
                    <p:cNvSpPr txBox="1"/>
                    <p:nvPr/>
                  </p:nvSpPr>
                  <p:spPr>
                    <a:xfrm>
                      <a:off x="2698013" y="4134155"/>
                      <a:ext cx="1636395" cy="3746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Remote circuit</a:t>
                      </a:r>
                      <a:endParaRPr kumimoji="0" lang="en-US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7" name="Text Box 105"/>
                    <p:cNvSpPr txBox="1"/>
                    <p:nvPr/>
                  </p:nvSpPr>
                  <p:spPr>
                    <a:xfrm>
                      <a:off x="1106265" y="1079341"/>
                      <a:ext cx="897890" cy="37401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USB Socket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8" name="Text Box 105"/>
                    <p:cNvSpPr txBox="1"/>
                    <p:nvPr/>
                  </p:nvSpPr>
                  <p:spPr>
                    <a:xfrm>
                      <a:off x="8050004" y="128389"/>
                      <a:ext cx="721995" cy="37401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32" name="Text Box 105"/>
                  <p:cNvSpPr txBox="1"/>
                  <p:nvPr/>
                </p:nvSpPr>
                <p:spPr>
                  <a:xfrm>
                    <a:off x="4020795" y="1759386"/>
                    <a:ext cx="523240" cy="373380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txBody>
                  <a:bodyPr rot="0" spcFirstLastPara="0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5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Relay</a:t>
                    </a: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3" name="Text Box 105"/>
                  <p:cNvSpPr txBox="1"/>
                  <p:nvPr/>
                </p:nvSpPr>
                <p:spPr>
                  <a:xfrm>
                    <a:off x="2244497" y="2831497"/>
                    <a:ext cx="523240" cy="372745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txBody>
                  <a:bodyPr rot="0" spcFirstLastPara="0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5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Relay</a:t>
                    </a: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4" name="Text Box 105"/>
                  <p:cNvSpPr txBox="1"/>
                  <p:nvPr/>
                </p:nvSpPr>
                <p:spPr>
                  <a:xfrm>
                    <a:off x="1019110" y="1935604"/>
                    <a:ext cx="798830" cy="744220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txBody>
                  <a:bodyPr rot="0" spcFirstLastPara="0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5V DC</a:t>
                    </a: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Power supply</a:t>
                    </a:r>
                    <a:endPara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28" name="Text Box 105"/>
                <p:cNvSpPr txBox="1"/>
                <p:nvPr/>
              </p:nvSpPr>
              <p:spPr>
                <a:xfrm>
                  <a:off x="2244497" y="1360519"/>
                  <a:ext cx="647700" cy="37274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Remote</a:t>
                  </a: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29" name="Text Box 105"/>
                <p:cNvSpPr txBox="1"/>
                <p:nvPr/>
              </p:nvSpPr>
              <p:spPr>
                <a:xfrm>
                  <a:off x="2697671" y="832497"/>
                  <a:ext cx="474345" cy="37274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Auto</a:t>
                  </a: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30" name="Text Box 105"/>
                <p:cNvSpPr txBox="1"/>
                <p:nvPr/>
              </p:nvSpPr>
              <p:spPr>
                <a:xfrm>
                  <a:off x="3240873" y="1016054"/>
                  <a:ext cx="620395" cy="37274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Manual</a:t>
                  </a: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5" name="Text Box 105"/>
              <p:cNvSpPr txBox="1"/>
              <p:nvPr/>
            </p:nvSpPr>
            <p:spPr>
              <a:xfrm>
                <a:off x="1667483" y="1921321"/>
                <a:ext cx="238125" cy="20284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26" name="Text Box 105"/>
              <p:cNvSpPr txBox="1"/>
              <p:nvPr/>
            </p:nvSpPr>
            <p:spPr>
              <a:xfrm>
                <a:off x="1667483" y="2072499"/>
                <a:ext cx="217170" cy="20256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AFABAB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093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2"/>
          <a:stretch/>
        </p:blipFill>
        <p:spPr>
          <a:xfrm>
            <a:off x="92765" y="928047"/>
            <a:ext cx="11820939" cy="5830561"/>
          </a:xfrm>
          <a:prstGeom prst="rect">
            <a:avLst/>
          </a:prstGeom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5536445" y="230232"/>
            <a:ext cx="4603842" cy="697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Remote Circuit</a:t>
            </a:r>
            <a:endParaRPr lang="en-US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5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64946" y="202188"/>
            <a:ext cx="9144000" cy="9248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Challenges and solutions</a:t>
            </a:r>
            <a:endParaRPr lang="en-US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Content Placeholder 13"/>
          <p:cNvSpPr txBox="1"/>
          <p:nvPr/>
        </p:nvSpPr>
        <p:spPr>
          <a:xfrm>
            <a:off x="1564946" y="1049984"/>
            <a:ext cx="9144000" cy="17213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 smtClean="0">
                <a:solidFill>
                  <a:srgbClr val="D9D9D9"/>
                </a:solidFill>
                <a:latin typeface="Candara"/>
                <a:ea typeface=""/>
                <a:cs typeface=""/>
              </a:rPr>
              <a:t>It was hard to find a three way switch and the cost is bit high. So here two way switch ( on-off-on) and a relay has been used for that. By this solution cost is more fair than buying a 3 way switch </a:t>
            </a:r>
            <a:endParaRPr lang="en-US" sz="2800" b="1" i="0" u="none" strike="noStrike" kern="1200" cap="none" spc="0" baseline="0" dirty="0">
              <a:solidFill>
                <a:srgbClr val="D9D9D9"/>
              </a:solidFill>
              <a:uFillTx/>
              <a:latin typeface="Candara"/>
              <a:ea typeface=""/>
              <a:cs typeface="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64946" y="3061307"/>
            <a:ext cx="9144000" cy="9248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Future Developments </a:t>
            </a:r>
            <a:endParaRPr lang="en-US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Content Placeholder 13"/>
          <p:cNvSpPr txBox="1"/>
          <p:nvPr/>
        </p:nvSpPr>
        <p:spPr>
          <a:xfrm>
            <a:off x="1432425" y="3734397"/>
            <a:ext cx="9144000" cy="27459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28600" marR="0" lvl="0" indent="-228600" algn="l" defTabSz="914400" rtl="0" fontAlgn="auto" hangingPunct="1">
              <a:spcAft>
                <a:spcPts val="0"/>
              </a:spcAft>
              <a:buClr>
                <a:srgbClr val="92D05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 smtClean="0">
                <a:solidFill>
                  <a:srgbClr val="D9D9D9"/>
                </a:solidFill>
                <a:latin typeface="Candara"/>
                <a:ea typeface=""/>
                <a:cs typeface=""/>
              </a:rPr>
              <a:t>The IR sensor has adjust to sense for any remote in this device. When this goes to industry it can be used a unique sensor for unique remote. </a:t>
            </a:r>
            <a:endParaRPr lang="en-US" sz="2800" b="1" dirty="0">
              <a:solidFill>
                <a:srgbClr val="D9D9D9"/>
              </a:solidFill>
              <a:latin typeface="Candara"/>
              <a:ea typeface=""/>
              <a:cs typeface=""/>
            </a:endParaRPr>
          </a:p>
          <a:p>
            <a:pPr marL="228600" marR="0" lvl="0" indent="-228600" algn="l" defTabSz="914400" rtl="0" fontAlgn="auto" hangingPunct="1">
              <a:spcAft>
                <a:spcPts val="0"/>
              </a:spcAft>
              <a:buClr>
                <a:srgbClr val="92D05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 smtClean="0">
                <a:solidFill>
                  <a:srgbClr val="D9D9D9"/>
                </a:solidFill>
                <a:latin typeface="Candara"/>
                <a:ea typeface=""/>
                <a:cs typeface=""/>
              </a:rPr>
              <a:t>Can add more power sockets for this </a:t>
            </a:r>
            <a:endParaRPr lang="en-US" sz="2800" b="1" dirty="0">
              <a:solidFill>
                <a:srgbClr val="D9D9D9"/>
              </a:solidFill>
              <a:latin typeface="Candara"/>
              <a:ea typeface=""/>
              <a:cs typeface=""/>
            </a:endParaRPr>
          </a:p>
          <a:p>
            <a:pPr marL="228600" marR="0" lvl="0" indent="-228600" algn="l" defTabSz="914400" rtl="0" fontAlgn="auto" hangingPunct="1">
              <a:spcAft>
                <a:spcPts val="0"/>
              </a:spcAft>
              <a:buClr>
                <a:srgbClr val="92D05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Based</a:t>
            </a:r>
            <a:r>
              <a:rPr lang="en-US" sz="2800" b="1" i="0" u="none" strike="noStrike" kern="1200" cap="none" spc="0" dirty="0" smtClean="0">
                <a:solidFill>
                  <a:srgbClr val="D9D9D9"/>
                </a:solidFill>
                <a:uFillTx/>
                <a:latin typeface="Candara"/>
                <a:ea typeface=""/>
                <a:cs typeface=""/>
              </a:rPr>
              <a:t> on the customer need, we can use any other controlling method such as WIFI, Radio signal etc.</a:t>
            </a:r>
            <a:endParaRPr lang="en-US" sz="2800" b="1" i="0" u="none" strike="noStrike" kern="1200" cap="none" spc="0" baseline="0" dirty="0">
              <a:solidFill>
                <a:srgbClr val="D9D9D9"/>
              </a:solidFill>
              <a:uFillTx/>
              <a:latin typeface="Candara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0270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86129" y="528208"/>
            <a:ext cx="2238234" cy="929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Budget </a:t>
            </a:r>
            <a:endParaRPr lang="en-US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701037"/>
              </p:ext>
            </p:extLst>
          </p:nvPr>
        </p:nvGraphicFramePr>
        <p:xfrm>
          <a:off x="5800847" y="234277"/>
          <a:ext cx="5638044" cy="63398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40003"/>
                <a:gridCol w="3098041"/>
              </a:tblGrid>
              <a:tr h="25840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Item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Price (Rupees)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2 Transistors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30.00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1 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30.00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1 Diode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5.50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4 Resistors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2 Capacitors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30.00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2 Relays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90.00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LED red, 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10.00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USB socket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100.00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Main power socket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275.00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two way switch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32.00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Plug and wires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190.00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Vero</a:t>
                      </a:r>
                      <a:r>
                        <a:rPr lang="en-US" sz="2000" baseline="0" dirty="0" smtClean="0"/>
                        <a:t>board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50.00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Base and cover 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65.00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5V 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150.00</a:t>
                      </a:r>
                      <a:endParaRPr lang="en-US" sz="2000" dirty="0"/>
                    </a:p>
                  </a:txBody>
                  <a:tcPr/>
                </a:tc>
              </a:tr>
              <a:tr h="258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 Price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1060.50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2" y="4156365"/>
            <a:ext cx="4801738" cy="2387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12754" b="5314"/>
          <a:stretch/>
        </p:blipFill>
        <p:spPr>
          <a:xfrm>
            <a:off x="3006436" y="528208"/>
            <a:ext cx="2500463" cy="351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r="11708"/>
          <a:stretch/>
        </p:blipFill>
        <p:spPr>
          <a:xfrm>
            <a:off x="586129" y="1458035"/>
            <a:ext cx="2420307" cy="2561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51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02044" y="269790"/>
            <a:ext cx="6398625" cy="803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Performance </a:t>
            </a:r>
            <a:endParaRPr lang="en-US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3" name="VIDEO00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015" y="1073425"/>
            <a:ext cx="8542681" cy="500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47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945</TotalTime>
  <Words>351</Words>
  <Application>Microsoft Office PowerPoint</Application>
  <PresentationFormat>Widescreen</PresentationFormat>
  <Paragraphs>78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Agency FB</vt:lpstr>
      <vt:lpstr>Arial</vt:lpstr>
      <vt:lpstr>Arial Narrow</vt:lpstr>
      <vt:lpstr>Batang</vt:lpstr>
      <vt:lpstr>Calibri</vt:lpstr>
      <vt:lpstr>Calibri Light</vt:lpstr>
      <vt:lpstr>Candara</vt:lpstr>
      <vt:lpstr>Consolas</vt:lpstr>
      <vt:lpstr>Kristen ITC</vt:lpstr>
      <vt:lpstr>Times New Roman</vt:lpstr>
      <vt:lpstr>Office Theme</vt:lpstr>
      <vt:lpstr>SMART POWER SOCKET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Achika</dc:creator>
  <cp:lastModifiedBy>Nadheera Premadasa</cp:lastModifiedBy>
  <cp:revision>37</cp:revision>
  <dcterms:created xsi:type="dcterms:W3CDTF">2016-01-15T21:14:16Z</dcterms:created>
  <dcterms:modified xsi:type="dcterms:W3CDTF">2016-09-07T03:36:58Z</dcterms:modified>
</cp:coreProperties>
</file>